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Lst>
  <p:sldIdLst>
    <p:sldId id="256" r:id="rId8"/>
    <p:sldId id="257" r:id="rId9"/>
    <p:sldId id="258" r:id="rId10"/>
    <p:sldId id="259" r:id="rId11"/>
    <p:sldId id="260" r:id="rId12"/>
    <p:sldId id="261" r:id="rId13"/>
    <p:sldId id="262" r:id="rId14"/>
    <p:sldId id="263" r:id="rId15"/>
    <p:sldId id="264" r:id="rId16"/>
    <p:sldId id="265" r:id="rId17"/>
    <p:sldId id="267" r:id="rId18"/>
    <p:sldId id="268" r:id="rId19"/>
    <p:sldId id="269" r:id="rId20"/>
    <p:sldId id="270" r:id="rId21"/>
    <p:sldId id="271" r:id="rId22"/>
    <p:sldId id="272" r:id="rId23"/>
    <p:sldId id="273" r:id="rId24"/>
    <p:sldId id="274" r:id="rId25"/>
    <p:sldId id="275"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B40EB0-1768-44EA-8C6F-AC19B46AA60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222254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B40EB0-1768-44EA-8C6F-AC19B46AA60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363737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B40EB0-1768-44EA-8C6F-AC19B46AA60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1108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419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39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89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62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04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26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B40EB0-1768-44EA-8C6F-AC19B46AA60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188921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B40EB0-1768-44EA-8C6F-AC19B46AA604}"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302808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B40EB0-1768-44EA-8C6F-AC19B46AA60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52884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B40EB0-1768-44EA-8C6F-AC19B46AA604}"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241186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B40EB0-1768-44EA-8C6F-AC19B46AA604}"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291679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40EB0-1768-44EA-8C6F-AC19B46AA604}"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57557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B40EB0-1768-44EA-8C6F-AC19B46AA60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328646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B40EB0-1768-44EA-8C6F-AC19B46AA604}"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6C614-8EA0-4183-ACDF-4E57E08BC4EB}" type="slidenum">
              <a:rPr lang="en-US" smtClean="0"/>
              <a:t>‹#›</a:t>
            </a:fld>
            <a:endParaRPr lang="en-US"/>
          </a:p>
        </p:txBody>
      </p:sp>
    </p:spTree>
    <p:extLst>
      <p:ext uri="{BB962C8B-B14F-4D97-AF65-F5344CB8AC3E}">
        <p14:creationId xmlns:p14="http://schemas.microsoft.com/office/powerpoint/2010/main" val="357165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40EB0-1768-44EA-8C6F-AC19B46AA604}" type="datetimeFigureOut">
              <a:rPr lang="en-US" smtClean="0"/>
              <a:t>9/20/2021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6C614-8EA0-4183-ACDF-4E57E08BC4EB}" type="slidenum">
              <a:rPr lang="en-US" smtClean="0"/>
              <a:t>‹#›</a:t>
            </a:fld>
            <a:endParaRPr lang="en-US"/>
          </a:p>
        </p:txBody>
      </p:sp>
    </p:spTree>
    <p:extLst>
      <p:ext uri="{BB962C8B-B14F-4D97-AF65-F5344CB8AC3E}">
        <p14:creationId xmlns:p14="http://schemas.microsoft.com/office/powerpoint/2010/main" val="406377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929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35010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86884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066116"/>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862990"/>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B40EB0-1768-44EA-8C6F-AC19B46AA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46C614-8EA0-4183-ACDF-4E57E08BC4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9408"/>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64024" y="2674960"/>
            <a:ext cx="8679975" cy="2430081"/>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smtClean="0">
                <a:ln w="12700" cmpd="sng">
                  <a:solidFill>
                    <a:schemeClr val="accent4"/>
                  </a:solidFill>
                  <a:prstDash val="solid"/>
                </a:ln>
                <a:solidFill>
                  <a:schemeClr val="accent2"/>
                </a:solidFill>
                <a:latin typeface="Times New Roman" panose="02020603050405020304" pitchFamily="18" charset="0"/>
                <a:cs typeface="Times New Roman" panose="02020603050405020304" pitchFamily="18" charset="0"/>
              </a:rPr>
              <a:t>BÀI TOÁN VÀ THUẬT TOÁN</a:t>
            </a:r>
          </a:p>
        </p:txBody>
      </p:sp>
      <p:sp>
        <p:nvSpPr>
          <p:cNvPr id="2" name="Oval 1"/>
          <p:cNvSpPr/>
          <p:nvPr/>
        </p:nvSpPr>
        <p:spPr>
          <a:xfrm>
            <a:off x="3431534" y="2482332"/>
            <a:ext cx="2299063" cy="600891"/>
          </a:xfrm>
          <a:prstGeom prst="ellipse">
            <a:avLst/>
          </a:prstGeom>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i="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4</a:t>
            </a:r>
            <a:endParaRPr lang="en-US" sz="4000" i="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863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1478"/>
            <a:ext cx="7886700" cy="1325563"/>
          </a:xfrm>
        </p:spPr>
        <p:txBody>
          <a:bodyPr>
            <a:normAutofit/>
          </a:bodyPr>
          <a:lstStyle/>
          <a:p>
            <a:r>
              <a:rPr lang="en-US" sz="3600" i="1" smtClean="0">
                <a:solidFill>
                  <a:schemeClr val="accent1"/>
                </a:solidFill>
                <a:latin typeface="Times New Roman" panose="02020603050405020304" pitchFamily="18" charset="0"/>
                <a:cs typeface="Times New Roman" panose="02020603050405020304" pitchFamily="18" charset="0"/>
              </a:rPr>
              <a:t>Mô tả các thao tác trong thuật toán</a:t>
            </a:r>
            <a:endParaRPr lang="en-US" sz="3600" i="1">
              <a:solidFill>
                <a:schemeClr val="accent1"/>
              </a:solidFill>
              <a:latin typeface="Times New Roman" panose="02020603050405020304" pitchFamily="18" charset="0"/>
              <a:cs typeface="Times New Roman" panose="02020603050405020304" pitchFamily="18" charset="0"/>
            </a:endParaRPr>
          </a:p>
        </p:txBody>
      </p:sp>
      <p:sp>
        <p:nvSpPr>
          <p:cNvPr id="5" name="Oval 4"/>
          <p:cNvSpPr/>
          <p:nvPr/>
        </p:nvSpPr>
        <p:spPr>
          <a:xfrm>
            <a:off x="2841250" y="1397307"/>
            <a:ext cx="3278777" cy="10319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Có 2 cách mô tả</a:t>
            </a:r>
            <a:endParaRPr lang="en-US" sz="2400">
              <a:latin typeface="Times New Roman" panose="02020603050405020304" pitchFamily="18" charset="0"/>
              <a:cs typeface="Times New Roman" panose="02020603050405020304" pitchFamily="18" charset="0"/>
            </a:endParaRPr>
          </a:p>
        </p:txBody>
      </p:sp>
      <p:sp>
        <p:nvSpPr>
          <p:cNvPr id="8" name="Down Arrow 7"/>
          <p:cNvSpPr/>
          <p:nvPr/>
        </p:nvSpPr>
        <p:spPr>
          <a:xfrm rot="19671342">
            <a:off x="5927047" y="2434574"/>
            <a:ext cx="568682" cy="83739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6" name="Group 5"/>
          <p:cNvGrpSpPr/>
          <p:nvPr/>
        </p:nvGrpSpPr>
        <p:grpSpPr>
          <a:xfrm>
            <a:off x="949885" y="3516070"/>
            <a:ext cx="2911204" cy="1740233"/>
            <a:chOff x="1239049" y="4250365"/>
            <a:chExt cx="2911204" cy="1740233"/>
          </a:xfrm>
        </p:grpSpPr>
        <p:sp>
          <p:nvSpPr>
            <p:cNvPr id="21" name="Rounded Rectangle 20"/>
            <p:cNvSpPr/>
            <p:nvPr/>
          </p:nvSpPr>
          <p:spPr>
            <a:xfrm>
              <a:off x="1239049" y="4549912"/>
              <a:ext cx="2911204" cy="14406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Nêu ra tuần tự các thao tác cần tiến hành</a:t>
              </a:r>
              <a:endParaRPr lang="en-US" sz="2400">
                <a:latin typeface="Times New Roman" panose="02020603050405020304" pitchFamily="18" charset="0"/>
                <a:cs typeface="Times New Roman" panose="02020603050405020304" pitchFamily="18" charset="0"/>
              </a:endParaRPr>
            </a:p>
          </p:txBody>
        </p:sp>
        <p:sp>
          <p:nvSpPr>
            <p:cNvPr id="3" name="Rounded Rectangle 2"/>
            <p:cNvSpPr/>
            <p:nvPr/>
          </p:nvSpPr>
          <p:spPr>
            <a:xfrm>
              <a:off x="1944443" y="4250365"/>
              <a:ext cx="1287263" cy="4512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Liệt kê</a:t>
              </a:r>
              <a:endParaRPr lang="en-US" sz="240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5382843" y="3516070"/>
            <a:ext cx="2911204" cy="1746982"/>
            <a:chOff x="5369780" y="4243616"/>
            <a:chExt cx="2911204" cy="1746982"/>
          </a:xfrm>
        </p:grpSpPr>
        <p:sp>
          <p:nvSpPr>
            <p:cNvPr id="22" name="Rounded Rectangle 21"/>
            <p:cNvSpPr/>
            <p:nvPr/>
          </p:nvSpPr>
          <p:spPr>
            <a:xfrm>
              <a:off x="5369780" y="4549912"/>
              <a:ext cx="2911204" cy="14406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Dùng một số biểu tượng thể hiện các thao tác</a:t>
              </a:r>
              <a:endParaRPr lang="en-US" sz="2400">
                <a:latin typeface="Times New Roman" panose="02020603050405020304" pitchFamily="18" charset="0"/>
                <a:cs typeface="Times New Roman" panose="02020603050405020304" pitchFamily="18" charset="0"/>
              </a:endParaRPr>
            </a:p>
          </p:txBody>
        </p:sp>
        <p:sp>
          <p:nvSpPr>
            <p:cNvPr id="11" name="Rounded Rectangle 10"/>
            <p:cNvSpPr/>
            <p:nvPr/>
          </p:nvSpPr>
          <p:spPr>
            <a:xfrm>
              <a:off x="6071002" y="4243616"/>
              <a:ext cx="1508761" cy="45795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smtClean="0">
                  <a:latin typeface="Times New Roman" panose="02020603050405020304" pitchFamily="18" charset="0"/>
                  <a:cs typeface="Times New Roman" panose="02020603050405020304" pitchFamily="18" charset="0"/>
                </a:rPr>
                <a:t>Sơ đồ khối</a:t>
              </a:r>
              <a:endParaRPr lang="en-US" sz="2000">
                <a:latin typeface="Times New Roman" panose="02020603050405020304" pitchFamily="18" charset="0"/>
                <a:cs typeface="Times New Roman" panose="02020603050405020304" pitchFamily="18" charset="0"/>
              </a:endParaRPr>
            </a:p>
          </p:txBody>
        </p:sp>
      </p:grpSp>
      <p:sp>
        <p:nvSpPr>
          <p:cNvPr id="15" name="Down Arrow 14"/>
          <p:cNvSpPr/>
          <p:nvPr/>
        </p:nvSpPr>
        <p:spPr>
          <a:xfrm rot="3061492">
            <a:off x="2497911" y="2450675"/>
            <a:ext cx="546812" cy="805196"/>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Oval 12"/>
          <p:cNvSpPr/>
          <p:nvPr/>
        </p:nvSpPr>
        <p:spPr>
          <a:xfrm>
            <a:off x="2841251" y="1397308"/>
            <a:ext cx="3278777" cy="10319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Có 2 cách mô tả</a:t>
            </a:r>
            <a:endParaRPr lang="en-US" sz="2400">
              <a:latin typeface="Times New Roman" panose="02020603050405020304" pitchFamily="18" charset="0"/>
              <a:cs typeface="Times New Roman" panose="02020603050405020304" pitchFamily="18" charset="0"/>
            </a:endParaRPr>
          </a:p>
        </p:txBody>
      </p:sp>
      <p:sp>
        <p:nvSpPr>
          <p:cNvPr id="9" name="Cloud 8"/>
          <p:cNvSpPr/>
          <p:nvPr/>
        </p:nvSpPr>
        <p:spPr>
          <a:xfrm>
            <a:off x="1849633" y="5588297"/>
            <a:ext cx="5642988" cy="1262418"/>
          </a:xfrm>
          <a:prstGeom prst="cloud">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i="1" smtClean="0">
                <a:latin typeface="Times New Roman" panose="02020603050405020304" pitchFamily="18" charset="0"/>
                <a:cs typeface="Times New Roman" panose="02020603050405020304" pitchFamily="18" charset="0"/>
              </a:rPr>
              <a:t>Chúng ta chỉ sử dụng Sơ đồ khối</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616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15" grpId="0" animBg="1"/>
      <p:bldP spid="1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v"/>
            </a:pPr>
            <a:r>
              <a:rPr lang="en-US" sz="3600" smtClean="0">
                <a:solidFill>
                  <a:schemeClr val="accent2"/>
                </a:solidFill>
                <a:latin typeface="Times New Roman" panose="02020603050405020304" pitchFamily="18" charset="0"/>
                <a:cs typeface="Times New Roman" panose="02020603050405020304" pitchFamily="18" charset="0"/>
              </a:rPr>
              <a:t>Sơ đồ khối</a:t>
            </a:r>
            <a:endParaRPr lang="en-US" sz="360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825625"/>
            <a:ext cx="7886700" cy="4627426"/>
          </a:xfrm>
        </p:spPr>
        <p:txBody>
          <a:bodyPr/>
          <a:lstStyle/>
          <a:p>
            <a:pPr marL="0" indent="0">
              <a:buNone/>
            </a:pPr>
            <a:r>
              <a:rPr lang="en-US" i="1" smtClean="0">
                <a:latin typeface="Times New Roman" panose="02020603050405020304" pitchFamily="18" charset="0"/>
                <a:cs typeface="Times New Roman" panose="02020603050405020304" pitchFamily="18" charset="0"/>
              </a:rPr>
              <a:t>Trong sơ đồ khối người ta sử dụng một số khối và đường mũi tên để thể hiện thao tác như sau:</a:t>
            </a:r>
          </a:p>
          <a:p>
            <a:pPr marL="0" indent="0">
              <a:buNone/>
            </a:pPr>
            <a:endParaRPr lang="en-US" i="1"/>
          </a:p>
        </p:txBody>
      </p:sp>
      <p:sp>
        <p:nvSpPr>
          <p:cNvPr id="5" name="TextBox 4"/>
          <p:cNvSpPr txBox="1"/>
          <p:nvPr/>
        </p:nvSpPr>
        <p:spPr>
          <a:xfrm>
            <a:off x="2926080" y="4895753"/>
            <a:ext cx="4598126"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Thể hiện thao tác nhập xuất dữ liệu</a:t>
            </a:r>
            <a:endParaRPr lang="en-US" sz="2400">
              <a:latin typeface="Times New Roman" panose="02020603050405020304" pitchFamily="18" charset="0"/>
              <a:cs typeface="Times New Roman" panose="02020603050405020304" pitchFamily="18" charset="0"/>
            </a:endParaRPr>
          </a:p>
        </p:txBody>
      </p:sp>
      <p:sp>
        <p:nvSpPr>
          <p:cNvPr id="6" name="Rectangle 5"/>
          <p:cNvSpPr/>
          <p:nvPr/>
        </p:nvSpPr>
        <p:spPr>
          <a:xfrm>
            <a:off x="1018902" y="4001294"/>
            <a:ext cx="1345475" cy="4139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2926080" y="2989608"/>
            <a:ext cx="3657600" cy="461665"/>
          </a:xfrm>
          <a:prstGeom prst="rect">
            <a:avLst/>
          </a:prstGeom>
          <a:noFill/>
          <a:ln>
            <a:noFill/>
          </a:ln>
        </p:spPr>
        <p:txBody>
          <a:bodyPr wrap="square" rtlCol="0">
            <a:spAutoFit/>
          </a:bodyPr>
          <a:lstStyle/>
          <a:p>
            <a:r>
              <a:rPr lang="en-US" sz="2400" smtClean="0">
                <a:latin typeface="Times New Roman" panose="02020603050405020304" pitchFamily="18" charset="0"/>
                <a:cs typeface="Times New Roman" panose="02020603050405020304" pitchFamily="18" charset="0"/>
              </a:rPr>
              <a:t>Thể hiện thao tác so sánh</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2926080" y="3983876"/>
            <a:ext cx="365760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Thể hiện các phép tính toán</a:t>
            </a:r>
            <a:endParaRPr lang="en-US" sz="2400">
              <a:latin typeface="Times New Roman" panose="02020603050405020304" pitchFamily="18" charset="0"/>
              <a:cs typeface="Times New Roman" panose="02020603050405020304" pitchFamily="18" charset="0"/>
            </a:endParaRPr>
          </a:p>
        </p:txBody>
      </p:sp>
      <p:sp>
        <p:nvSpPr>
          <p:cNvPr id="9" name="Oval 8"/>
          <p:cNvSpPr/>
          <p:nvPr/>
        </p:nvSpPr>
        <p:spPr>
          <a:xfrm>
            <a:off x="994410" y="4779973"/>
            <a:ext cx="1397726" cy="6008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Arrow Connector 10"/>
          <p:cNvCxnSpPr/>
          <p:nvPr/>
        </p:nvCxnSpPr>
        <p:spPr>
          <a:xfrm>
            <a:off x="1691639" y="5656217"/>
            <a:ext cx="0" cy="6139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926080" y="5807630"/>
            <a:ext cx="558927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Quy định trình tự các thao tác</a:t>
            </a:r>
            <a:endParaRPr lang="en-US" sz="2400">
              <a:latin typeface="Times New Roman" panose="02020603050405020304" pitchFamily="18" charset="0"/>
              <a:cs typeface="Times New Roman" panose="02020603050405020304" pitchFamily="18" charset="0"/>
            </a:endParaRPr>
          </a:p>
        </p:txBody>
      </p:sp>
      <p:sp>
        <p:nvSpPr>
          <p:cNvPr id="14" name="AutoShape 4"/>
          <p:cNvSpPr>
            <a:spLocks noChangeArrowheads="1"/>
          </p:cNvSpPr>
          <p:nvPr/>
        </p:nvSpPr>
        <p:spPr bwMode="auto">
          <a:xfrm>
            <a:off x="944721" y="2841673"/>
            <a:ext cx="1371600" cy="609600"/>
          </a:xfrm>
          <a:prstGeom prst="diamond">
            <a:avLst/>
          </a:prstGeom>
          <a:ln w="19050">
            <a:headEnd/>
            <a:tailEnd/>
          </a:ln>
          <a:extLst/>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vi-VN" altLang="en-US" sz="2200"/>
          </a:p>
        </p:txBody>
      </p:sp>
      <p:sp>
        <p:nvSpPr>
          <p:cNvPr id="15" name="Line 10"/>
          <p:cNvSpPr>
            <a:spLocks noChangeShapeType="1"/>
          </p:cNvSpPr>
          <p:nvPr/>
        </p:nvSpPr>
        <p:spPr bwMode="auto">
          <a:xfrm>
            <a:off x="1630521" y="3451273"/>
            <a:ext cx="0" cy="412750"/>
          </a:xfrm>
          <a:prstGeom prst="line">
            <a:avLst/>
          </a:prstGeom>
          <a:ln>
            <a:headEnd/>
            <a:tailEnd type="stealth" w="lg" len="lg"/>
          </a:ln>
          <a:extLst/>
        </p:spPr>
        <p:style>
          <a:lnRef idx="1">
            <a:schemeClr val="dk1"/>
          </a:lnRef>
          <a:fillRef idx="0">
            <a:schemeClr val="dk1"/>
          </a:fillRef>
          <a:effectRef idx="0">
            <a:schemeClr val="dk1"/>
          </a:effectRef>
          <a:fontRef idx="minor">
            <a:schemeClr val="tx1"/>
          </a:fontRef>
        </p:style>
        <p:txBody>
          <a:bodyPr/>
          <a:lstStyle/>
          <a:p>
            <a:endParaRPr lang="en-US"/>
          </a:p>
        </p:txBody>
      </p:sp>
      <p:sp>
        <p:nvSpPr>
          <p:cNvPr id="16" name="Line 10"/>
          <p:cNvSpPr>
            <a:spLocks noChangeShapeType="1"/>
          </p:cNvSpPr>
          <p:nvPr/>
        </p:nvSpPr>
        <p:spPr bwMode="auto">
          <a:xfrm>
            <a:off x="2316321" y="3159173"/>
            <a:ext cx="381000" cy="0"/>
          </a:xfrm>
          <a:prstGeom prst="line">
            <a:avLst/>
          </a:prstGeom>
          <a:ln>
            <a:headEnd/>
            <a:tailEnd type="stealth" w="lg" len="lg"/>
          </a:ln>
          <a:extLst/>
        </p:spPr>
        <p:style>
          <a:lnRef idx="1">
            <a:schemeClr val="dk1"/>
          </a:lnRef>
          <a:fillRef idx="0">
            <a:schemeClr val="dk1"/>
          </a:fillRef>
          <a:effectRef idx="0">
            <a:schemeClr val="dk1"/>
          </a:effectRef>
          <a:fontRef idx="minor">
            <a:schemeClr val="tx1"/>
          </a:fontRef>
        </p:style>
        <p:txBody>
          <a:bodyPr/>
          <a:lstStyle/>
          <a:p>
            <a:endParaRPr lang="en-US"/>
          </a:p>
        </p:txBody>
      </p:sp>
      <p:sp>
        <p:nvSpPr>
          <p:cNvPr id="17" name="TextBox 16"/>
          <p:cNvSpPr txBox="1">
            <a:spLocks noChangeArrowheads="1"/>
          </p:cNvSpPr>
          <p:nvPr/>
        </p:nvSpPr>
        <p:spPr bwMode="auto">
          <a:xfrm>
            <a:off x="2240121" y="2757536"/>
            <a:ext cx="3698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b="1">
                <a:solidFill>
                  <a:srgbClr val="FF0000"/>
                </a:solidFill>
              </a:rPr>
              <a:t>Đ</a:t>
            </a:r>
          </a:p>
        </p:txBody>
      </p:sp>
      <p:sp>
        <p:nvSpPr>
          <p:cNvPr id="18" name="TextBox 17"/>
          <p:cNvSpPr txBox="1">
            <a:spLocks noChangeArrowheads="1"/>
          </p:cNvSpPr>
          <p:nvPr/>
        </p:nvSpPr>
        <p:spPr bwMode="auto">
          <a:xfrm>
            <a:off x="1689259" y="3427461"/>
            <a:ext cx="328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b="1">
                <a:solidFill>
                  <a:srgbClr val="FF0000"/>
                </a:solidFill>
              </a:rPr>
              <a:t>s</a:t>
            </a:r>
          </a:p>
        </p:txBody>
      </p:sp>
    </p:spTree>
    <p:extLst>
      <p:ext uri="{BB962C8B-B14F-4D97-AF65-F5344CB8AC3E}">
        <p14:creationId xmlns:p14="http://schemas.microsoft.com/office/powerpoint/2010/main" val="211113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22" presetClass="entr" presetSubtype="1"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arn(inVertical)">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8" grpId="0"/>
      <p:bldP spid="9" grpId="0" animBg="1"/>
      <p:bldP spid="12" grpId="0"/>
      <p:bldP spid="14"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391348"/>
            <a:ext cx="7886700" cy="1113301"/>
          </a:xfrm>
        </p:spPr>
        <p:txBody>
          <a:bodyPr>
            <a:noAutofit/>
          </a:bodyPr>
          <a:lstStyle/>
          <a:p>
            <a:r>
              <a:rPr lang="en-US" sz="2800" smtClean="0"/>
              <a:t/>
            </a:r>
            <a:br>
              <a:rPr lang="en-US" sz="2800" smtClean="0"/>
            </a:br>
            <a:r>
              <a:rPr lang="en-US" sz="2800" i="1" smtClean="0">
                <a:solidFill>
                  <a:schemeClr val="accent2"/>
                </a:solidFill>
                <a:latin typeface="Times New Roman" panose="02020603050405020304" pitchFamily="18" charset="0"/>
                <a:cs typeface="Times New Roman" panose="02020603050405020304" pitchFamily="18" charset="0"/>
              </a:rPr>
              <a:t>Ví </a:t>
            </a:r>
            <a:r>
              <a:rPr lang="en-US" sz="2800" i="1">
                <a:solidFill>
                  <a:schemeClr val="accent2"/>
                </a:solidFill>
                <a:latin typeface="Times New Roman" panose="02020603050405020304" pitchFamily="18" charset="0"/>
                <a:cs typeface="Times New Roman" panose="02020603050405020304" pitchFamily="18" charset="0"/>
              </a:rPr>
              <a:t>dụ: Cho số nguyên dương </a:t>
            </a:r>
            <a:r>
              <a:rPr lang="en-US" sz="2800" i="1" smtClean="0">
                <a:solidFill>
                  <a:schemeClr val="accent2"/>
                </a:solidFill>
                <a:latin typeface="Times New Roman" panose="02020603050405020304" pitchFamily="18" charset="0"/>
                <a:cs typeface="Times New Roman" panose="02020603050405020304" pitchFamily="18" charset="0"/>
              </a:rPr>
              <a:t>A(A≠0). </a:t>
            </a:r>
            <a:r>
              <a:rPr lang="en-US" sz="2800" i="1">
                <a:solidFill>
                  <a:schemeClr val="accent2"/>
                </a:solidFill>
                <a:latin typeface="Times New Roman" panose="02020603050405020304" pitchFamily="18" charset="0"/>
                <a:cs typeface="Times New Roman" panose="02020603050405020304" pitchFamily="18" charset="0"/>
              </a:rPr>
              <a:t>Hãy kiểm tra xem A là số chẵn hay số lẽ</a:t>
            </a:r>
            <a:r>
              <a:rPr lang="en-US" sz="2800" i="1" smtClean="0">
                <a:solidFill>
                  <a:schemeClr val="accent2"/>
                </a:solidFill>
                <a:latin typeface="Times New Roman" panose="02020603050405020304" pitchFamily="18" charset="0"/>
                <a:cs typeface="Times New Roman" panose="02020603050405020304" pitchFamily="18" charset="0"/>
              </a:rPr>
              <a:t>.</a:t>
            </a:r>
            <a:r>
              <a:rPr lang="en-US" sz="2800" i="1">
                <a:solidFill>
                  <a:schemeClr val="accent2"/>
                </a:solidFill>
                <a:latin typeface="Times New Roman" panose="02020603050405020304" pitchFamily="18" charset="0"/>
                <a:cs typeface="Times New Roman" panose="02020603050405020304" pitchFamily="18" charset="0"/>
              </a:rPr>
              <a:t/>
            </a:r>
            <a:br>
              <a:rPr lang="en-US" sz="2800" i="1">
                <a:solidFill>
                  <a:schemeClr val="accent2"/>
                </a:solidFill>
                <a:latin typeface="Times New Roman" panose="02020603050405020304" pitchFamily="18" charset="0"/>
                <a:cs typeface="Times New Roman" panose="02020603050405020304" pitchFamily="18" charset="0"/>
              </a:rPr>
            </a:br>
            <a:endParaRPr lang="en-US" sz="2800" i="1">
              <a:solidFill>
                <a:schemeClr val="accent2"/>
              </a:solidFill>
              <a:latin typeface="Times New Roman" panose="02020603050405020304" pitchFamily="18" charset="0"/>
              <a:cs typeface="Times New Roman" panose="02020603050405020304" pitchFamily="18" charset="0"/>
            </a:endParaRPr>
          </a:p>
        </p:txBody>
      </p:sp>
      <p:sp>
        <p:nvSpPr>
          <p:cNvPr id="8" name="Oval 7"/>
          <p:cNvSpPr/>
          <p:nvPr/>
        </p:nvSpPr>
        <p:spPr>
          <a:xfrm>
            <a:off x="3314534" y="2626109"/>
            <a:ext cx="1502228" cy="6531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Nhập A</a:t>
            </a:r>
            <a:endParaRPr lang="en-US"/>
          </a:p>
        </p:txBody>
      </p:sp>
      <p:cxnSp>
        <p:nvCxnSpPr>
          <p:cNvPr id="10" name="Straight Arrow Connector 9"/>
          <p:cNvCxnSpPr>
            <a:stCxn id="8" idx="4"/>
          </p:cNvCxnSpPr>
          <p:nvPr/>
        </p:nvCxnSpPr>
        <p:spPr>
          <a:xfrm>
            <a:off x="4065648" y="3279252"/>
            <a:ext cx="6531" cy="47343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8" name="Diamond 17"/>
          <p:cNvSpPr/>
          <p:nvPr/>
        </p:nvSpPr>
        <p:spPr>
          <a:xfrm>
            <a:off x="3187077" y="3787220"/>
            <a:ext cx="1791244" cy="62701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A chia hết 2</a:t>
            </a:r>
            <a:endParaRPr lang="en-US"/>
          </a:p>
        </p:txBody>
      </p:sp>
      <p:cxnSp>
        <p:nvCxnSpPr>
          <p:cNvPr id="23" name="Straight Arrow Connector 22"/>
          <p:cNvCxnSpPr>
            <a:stCxn id="18" idx="2"/>
            <a:endCxn id="28" idx="0"/>
          </p:cNvCxnSpPr>
          <p:nvPr/>
        </p:nvCxnSpPr>
        <p:spPr>
          <a:xfrm>
            <a:off x="4082699" y="4414237"/>
            <a:ext cx="17981" cy="67712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8" idx="3"/>
          </p:cNvCxnSpPr>
          <p:nvPr/>
        </p:nvCxnSpPr>
        <p:spPr>
          <a:xfrm>
            <a:off x="4978321" y="4100729"/>
            <a:ext cx="66947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7" name="Oval 26"/>
          <p:cNvSpPr/>
          <p:nvPr/>
        </p:nvSpPr>
        <p:spPr>
          <a:xfrm>
            <a:off x="5651076" y="3693315"/>
            <a:ext cx="1502228" cy="6531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A là số chẵn</a:t>
            </a:r>
            <a:endParaRPr lang="en-US"/>
          </a:p>
        </p:txBody>
      </p:sp>
      <p:sp>
        <p:nvSpPr>
          <p:cNvPr id="28" name="Oval 27"/>
          <p:cNvSpPr/>
          <p:nvPr/>
        </p:nvSpPr>
        <p:spPr>
          <a:xfrm>
            <a:off x="3349566" y="5091362"/>
            <a:ext cx="1502228" cy="6531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A là số lẻ</a:t>
            </a:r>
            <a:endParaRPr lang="en-US"/>
          </a:p>
        </p:txBody>
      </p:sp>
      <p:cxnSp>
        <p:nvCxnSpPr>
          <p:cNvPr id="36" name="Straight Arrow Connector 35"/>
          <p:cNvCxnSpPr>
            <a:stCxn id="27" idx="4"/>
            <a:endCxn id="39" idx="0"/>
          </p:cNvCxnSpPr>
          <p:nvPr/>
        </p:nvCxnSpPr>
        <p:spPr>
          <a:xfrm>
            <a:off x="6402190" y="4346458"/>
            <a:ext cx="1" cy="67887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4851793" y="5417933"/>
            <a:ext cx="669472"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9" name="Oval 38"/>
          <p:cNvSpPr/>
          <p:nvPr/>
        </p:nvSpPr>
        <p:spPr>
          <a:xfrm>
            <a:off x="5521264" y="5025335"/>
            <a:ext cx="1761853" cy="9730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Đưa ra kết quả rồi kết thúc</a:t>
            </a:r>
            <a:endParaRPr lang="en-US"/>
          </a:p>
        </p:txBody>
      </p:sp>
      <p:sp>
        <p:nvSpPr>
          <p:cNvPr id="51" name="TextBox 50"/>
          <p:cNvSpPr txBox="1"/>
          <p:nvPr/>
        </p:nvSpPr>
        <p:spPr>
          <a:xfrm>
            <a:off x="4929717" y="3745174"/>
            <a:ext cx="386986" cy="369332"/>
          </a:xfrm>
          <a:prstGeom prst="rect">
            <a:avLst/>
          </a:prstGeom>
          <a:noFill/>
        </p:spPr>
        <p:txBody>
          <a:bodyPr wrap="square" rtlCol="0">
            <a:spAutoFit/>
          </a:bodyPr>
          <a:lstStyle/>
          <a:p>
            <a:r>
              <a:rPr lang="en-US" b="1"/>
              <a:t>Đ</a:t>
            </a:r>
          </a:p>
        </p:txBody>
      </p:sp>
      <p:sp>
        <p:nvSpPr>
          <p:cNvPr id="52" name="TextBox 51"/>
          <p:cNvSpPr txBox="1"/>
          <p:nvPr/>
        </p:nvSpPr>
        <p:spPr>
          <a:xfrm>
            <a:off x="3805592" y="4366803"/>
            <a:ext cx="675641" cy="369332"/>
          </a:xfrm>
          <a:prstGeom prst="rect">
            <a:avLst/>
          </a:prstGeom>
          <a:noFill/>
        </p:spPr>
        <p:txBody>
          <a:bodyPr wrap="square" rtlCol="0">
            <a:spAutoFit/>
          </a:bodyPr>
          <a:lstStyle/>
          <a:p>
            <a:r>
              <a:rPr lang="en-US" b="1" smtClean="0"/>
              <a:t>S</a:t>
            </a:r>
            <a:endParaRPr lang="en-US" b="1"/>
          </a:p>
        </p:txBody>
      </p:sp>
      <p:sp>
        <p:nvSpPr>
          <p:cNvPr id="46" name="Oval 45"/>
          <p:cNvSpPr/>
          <p:nvPr/>
        </p:nvSpPr>
        <p:spPr>
          <a:xfrm>
            <a:off x="3314534" y="1662140"/>
            <a:ext cx="1502228" cy="6531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Bắt đầu</a:t>
            </a:r>
            <a:endParaRPr lang="en-US"/>
          </a:p>
        </p:txBody>
      </p:sp>
      <p:cxnSp>
        <p:nvCxnSpPr>
          <p:cNvPr id="47" name="Straight Arrow Connector 46"/>
          <p:cNvCxnSpPr>
            <a:stCxn id="46" idx="4"/>
            <a:endCxn id="8" idx="0"/>
          </p:cNvCxnSpPr>
          <p:nvPr/>
        </p:nvCxnSpPr>
        <p:spPr>
          <a:xfrm>
            <a:off x="4065648" y="2315283"/>
            <a:ext cx="0" cy="31082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3095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downLeft)">
                                      <p:cBhvr>
                                        <p:cTn id="7" dur="500"/>
                                        <p:tgtEl>
                                          <p:spTgt spid="46"/>
                                        </p:tgtEl>
                                      </p:cBhvr>
                                    </p:animEffect>
                                  </p:childTnLst>
                                </p:cTn>
                              </p:par>
                              <p:par>
                                <p:cTn id="8" presetID="18" presetClass="entr" presetSubtype="12"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strips(downLeft)">
                                      <p:cBhvr>
                                        <p:cTn id="10" dur="500"/>
                                        <p:tgtEl>
                                          <p:spTgt spid="4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strips(down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circle(in)">
                                      <p:cBhvr>
                                        <p:cTn id="26" dur="2000"/>
                                        <p:tgtEl>
                                          <p:spTgt spid="51"/>
                                        </p:tgtEl>
                                      </p:cBhvr>
                                    </p:animEffect>
                                  </p:childTnLst>
                                </p:cTn>
                              </p:par>
                              <p:par>
                                <p:cTn id="27" presetID="6" presetClass="entr" presetSubtype="1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ircle(in)">
                                      <p:cBhvr>
                                        <p:cTn id="32" dur="2000"/>
                                        <p:tgtEl>
                                          <p:spTgt spid="27"/>
                                        </p:tgtEl>
                                      </p:cBhvr>
                                    </p:animEffect>
                                  </p:childTnLst>
                                </p:cTn>
                              </p:par>
                              <p:par>
                                <p:cTn id="33" presetID="6" presetClass="entr" presetSubtype="16"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circle(in)">
                                      <p:cBhvr>
                                        <p:cTn id="35" dur="2000"/>
                                        <p:tgtEl>
                                          <p:spTgt spid="3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circle(in)">
                                      <p:cBhvr>
                                        <p:cTn id="38" dur="2000"/>
                                        <p:tgtEl>
                                          <p:spTgt spid="3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circle(in)">
                                      <p:cBhvr>
                                        <p:cTn id="41" dur="2000"/>
                                        <p:tgtEl>
                                          <p:spTgt spid="52"/>
                                        </p:tgtEl>
                                      </p:cBhvr>
                                    </p:animEffect>
                                  </p:childTnLst>
                                </p:cTn>
                              </p:par>
                              <p:par>
                                <p:cTn id="42" presetID="6" presetClass="entr" presetSubtype="16"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ircle(in)">
                                      <p:cBhvr>
                                        <p:cTn id="47" dur="2000"/>
                                        <p:tgtEl>
                                          <p:spTgt spid="28"/>
                                        </p:tgtEl>
                                      </p:cBhvr>
                                    </p:animEffect>
                                  </p:childTnLst>
                                </p:cTn>
                              </p:par>
                              <p:par>
                                <p:cTn id="48" presetID="6" presetClass="entr" presetSubtype="16"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circle(in)">
                                      <p:cBhvr>
                                        <p:cTn id="50"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7" grpId="0" animBg="1"/>
      <p:bldP spid="28" grpId="0" animBg="1"/>
      <p:bldP spid="39" grpId="0" animBg="1"/>
      <p:bldP spid="51" grpId="0"/>
      <p:bldP spid="52" grpId="0"/>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solidFill>
                  <a:schemeClr val="accent1"/>
                </a:solidFill>
                <a:latin typeface="Times New Roman" panose="02020603050405020304" pitchFamily="18" charset="0"/>
                <a:cs typeface="Times New Roman" panose="02020603050405020304" pitchFamily="18" charset="0"/>
              </a:rPr>
              <a:t>Tính chất của thuật toán</a:t>
            </a:r>
            <a:endParaRPr lang="en-US" sz="360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i="1" smtClean="0">
                <a:latin typeface="Times New Roman" panose="02020603050405020304" pitchFamily="18" charset="0"/>
                <a:cs typeface="Times New Roman" panose="02020603050405020304" pitchFamily="18" charset="0"/>
              </a:rPr>
              <a:t>Thuật toán có 3 tính chất sau:</a:t>
            </a:r>
          </a:p>
          <a:p>
            <a:r>
              <a:rPr lang="en-US" i="1" smtClean="0">
                <a:latin typeface="Times New Roman" panose="02020603050405020304" pitchFamily="18" charset="0"/>
                <a:cs typeface="Times New Roman" panose="02020603050405020304" pitchFamily="18" charset="0"/>
              </a:rPr>
              <a:t>Tính dừng: </a:t>
            </a:r>
            <a:r>
              <a:rPr lang="en-US" smtClean="0">
                <a:latin typeface="Times New Roman" panose="02020603050405020304" pitchFamily="18" charset="0"/>
                <a:cs typeface="Times New Roman" panose="02020603050405020304" pitchFamily="18" charset="0"/>
              </a:rPr>
              <a:t>Thuật toán phải kết thúc sau một số hữu hạn lần thực hiện các thao tác.</a:t>
            </a:r>
          </a:p>
          <a:p>
            <a:r>
              <a:rPr lang="en-US" i="1" smtClean="0">
                <a:latin typeface="Times New Roman" panose="02020603050405020304" pitchFamily="18" charset="0"/>
                <a:cs typeface="Times New Roman" panose="02020603050405020304" pitchFamily="18" charset="0"/>
              </a:rPr>
              <a:t>Tính xác định: </a:t>
            </a:r>
            <a:r>
              <a:rPr lang="en-US" smtClean="0">
                <a:latin typeface="Times New Roman" panose="02020603050405020304" pitchFamily="18" charset="0"/>
                <a:cs typeface="Times New Roman" panose="02020603050405020304" pitchFamily="18" charset="0"/>
              </a:rPr>
              <a:t>Sau khi thực hiện một thao tác thì hoặc là thuật toán kết thúc hoặc là có đúng một thao tác xác định để được thực hiện tiếp theo.</a:t>
            </a:r>
          </a:p>
          <a:p>
            <a:r>
              <a:rPr lang="en-US" i="1" smtClean="0">
                <a:latin typeface="Times New Roman" panose="02020603050405020304" pitchFamily="18" charset="0"/>
                <a:cs typeface="Times New Roman" panose="02020603050405020304" pitchFamily="18" charset="0"/>
              </a:rPr>
              <a:t>Tính đúng đắn: </a:t>
            </a:r>
            <a:r>
              <a:rPr lang="en-US" smtClean="0">
                <a:latin typeface="Times New Roman" panose="02020603050405020304" pitchFamily="18" charset="0"/>
                <a:cs typeface="Times New Roman" panose="02020603050405020304" pitchFamily="18" charset="0"/>
              </a:rPr>
              <a:t>Sau khi thuật toán kết thúc, ta nhận được Output cần tìm.</a:t>
            </a:r>
            <a:endParaRPr lang="en-US">
              <a:latin typeface="Times New Roman" panose="02020603050405020304" pitchFamily="18" charset="0"/>
              <a:cs typeface="Times New Roman" panose="02020603050405020304" pitchFamily="18" charset="0"/>
            </a:endParaRPr>
          </a:p>
        </p:txBody>
      </p:sp>
      <p:pic>
        <p:nvPicPr>
          <p:cNvPr id="3074" name="Picture 2" descr="Vector Phim Hoạt Hình Dễ Thương Trải Ra Cuốn Sách Hình ảnh | Định dạng hình  ảnh PSD 611469685| vn.lovepik.co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20628">
            <a:off x="6196010" y="434388"/>
            <a:ext cx="2144259" cy="214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3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smtClean="0">
                <a:solidFill>
                  <a:schemeClr val="accent2"/>
                </a:solidFill>
                <a:latin typeface="Times New Roman" panose="02020603050405020304" pitchFamily="18" charset="0"/>
                <a:cs typeface="Times New Roman" panose="02020603050405020304" pitchFamily="18" charset="0"/>
              </a:rPr>
              <a:t>Bài tập</a:t>
            </a:r>
            <a:br>
              <a:rPr lang="en-US" sz="3600" b="1" i="1" smtClean="0">
                <a:solidFill>
                  <a:schemeClr val="accent2"/>
                </a:solidFill>
                <a:latin typeface="Times New Roman" panose="02020603050405020304" pitchFamily="18" charset="0"/>
                <a:cs typeface="Times New Roman" panose="02020603050405020304" pitchFamily="18" charset="0"/>
              </a:rPr>
            </a:br>
            <a:endParaRPr lang="en-US" sz="3600" b="1" i="1">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mtClean="0">
                <a:latin typeface="Times New Roman" panose="02020603050405020304" pitchFamily="18" charset="0"/>
                <a:cs typeface="Times New Roman" panose="02020603050405020304" pitchFamily="18" charset="0"/>
              </a:rPr>
              <a:t>Tìm số lớn hơn trong 2 số a và b.</a:t>
            </a:r>
          </a:p>
          <a:p>
            <a:pPr marL="0" indent="0">
              <a:buNone/>
            </a:pPr>
            <a:r>
              <a:rPr lang="en-US" smtClean="0">
                <a:latin typeface="Times New Roman" panose="02020603050405020304" pitchFamily="18" charset="0"/>
                <a:cs typeface="Times New Roman" panose="02020603050405020304" pitchFamily="18" charset="0"/>
              </a:rPr>
              <a:t>Yêu cầu:</a:t>
            </a:r>
          </a:p>
          <a:p>
            <a:pPr marL="514350" indent="-514350">
              <a:buAutoNum type="arabicPeriod"/>
            </a:pPr>
            <a:r>
              <a:rPr lang="en-US" smtClean="0">
                <a:latin typeface="Times New Roman" panose="02020603050405020304" pitchFamily="18" charset="0"/>
                <a:cs typeface="Times New Roman" panose="02020603050405020304" pitchFamily="18" charset="0"/>
              </a:rPr>
              <a:t>Xác định Input, Output</a:t>
            </a:r>
          </a:p>
          <a:p>
            <a:pPr marL="514350" indent="-514350">
              <a:buAutoNum type="arabicPeriod"/>
            </a:pPr>
            <a:r>
              <a:rPr lang="en-US" smtClean="0">
                <a:latin typeface="Times New Roman" panose="02020603050405020304" pitchFamily="18" charset="0"/>
                <a:cs typeface="Times New Roman" panose="02020603050405020304" pitchFamily="18" charset="0"/>
              </a:rPr>
              <a:t>Nêu ý tưởng thực hiện bài toán </a:t>
            </a:r>
          </a:p>
          <a:p>
            <a:pPr marL="514350" indent="-514350">
              <a:buAutoNum type="arabicPeriod"/>
            </a:pPr>
            <a:r>
              <a:rPr lang="en-US" smtClean="0">
                <a:latin typeface="Times New Roman" panose="02020603050405020304" pitchFamily="18" charset="0"/>
                <a:cs typeface="Times New Roman" panose="02020603050405020304" pitchFamily="18" charset="0"/>
              </a:rPr>
              <a:t>Mô tả thuật toán trên bằng sơ đồ khối</a:t>
            </a:r>
            <a:endParaRPr lang="en-US">
              <a:latin typeface="Times New Roman" panose="02020603050405020304" pitchFamily="18" charset="0"/>
              <a:cs typeface="Times New Roman" panose="02020603050405020304" pitchFamily="18" charset="0"/>
            </a:endParaRPr>
          </a:p>
        </p:txBody>
      </p:sp>
      <p:pic>
        <p:nvPicPr>
          <p:cNvPr id="5122" name="Picture 2" descr="Hình ảnh Sách Tinh Tế Minh Họa Hoạt Hình Minh Họa Sách Sáng Tạo Sách Tự Do,  Minh, Học Tập Kiến ​​thức, Tài Liệu Sách miễn phí tải tập tin PNG PSDCommen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3750" r="96250"/>
                    </a14:imgEffect>
                  </a14:imgLayer>
                </a14:imgProps>
              </a:ext>
              <a:ext uri="{28A0092B-C50C-407E-A947-70E740481C1C}">
                <a14:useLocalDpi xmlns:a14="http://schemas.microsoft.com/office/drawing/2010/main" val="0"/>
              </a:ext>
            </a:extLst>
          </a:blip>
          <a:srcRect/>
          <a:stretch>
            <a:fillRect/>
          </a:stretch>
        </p:blipFill>
        <p:spPr bwMode="auto">
          <a:xfrm>
            <a:off x="3049587" y="4341270"/>
            <a:ext cx="2652939" cy="265293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628650" y="1187355"/>
            <a:ext cx="1500401" cy="1365"/>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212219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accent6"/>
                </a:solidFill>
                <a:latin typeface="Times New Roman" panose="02020603050405020304" pitchFamily="18" charset="0"/>
                <a:cs typeface="Times New Roman" panose="02020603050405020304" pitchFamily="18" charset="0"/>
              </a:rPr>
              <a:t>3</a:t>
            </a:r>
            <a:r>
              <a:rPr lang="en-US" sz="3600" smtClean="0">
                <a:solidFill>
                  <a:schemeClr val="accent6"/>
                </a:solidFill>
                <a:latin typeface="Times New Roman" panose="02020603050405020304" pitchFamily="18" charset="0"/>
                <a:cs typeface="Times New Roman" panose="02020603050405020304" pitchFamily="18" charset="0"/>
              </a:rPr>
              <a:t>. Một số ví dụ đơn giản</a:t>
            </a:r>
            <a:endParaRPr lang="en-US" sz="3600">
              <a:solidFill>
                <a:schemeClr val="accent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538243"/>
            <a:ext cx="7886700" cy="4351338"/>
          </a:xfrm>
        </p:spPr>
        <p:txBody>
          <a:bodyPr/>
          <a:lstStyle/>
          <a:p>
            <a:pPr marL="0" indent="0">
              <a:buNone/>
            </a:pPr>
            <a:r>
              <a:rPr lang="en-US" sz="3200" smtClean="0">
                <a:solidFill>
                  <a:schemeClr val="accent2"/>
                </a:solidFill>
                <a:latin typeface="Times New Roman" panose="02020603050405020304" pitchFamily="18" charset="0"/>
                <a:cs typeface="Times New Roman" panose="02020603050405020304" pitchFamily="18" charset="0"/>
              </a:rPr>
              <a:t>Ví dụ 1: Tìm số lớn nhất trong 3 số a, b, c</a:t>
            </a:r>
            <a:r>
              <a:rPr lang="en-US" sz="3200">
                <a:solidFill>
                  <a:schemeClr val="accent2"/>
                </a:solidFill>
                <a:latin typeface="Times New Roman" panose="02020603050405020304" pitchFamily="18" charset="0"/>
                <a:cs typeface="Times New Roman" panose="02020603050405020304" pitchFamily="18" charset="0"/>
              </a:rPr>
              <a:t>.</a:t>
            </a:r>
            <a:endParaRPr lang="en-US" sz="3200" smtClean="0">
              <a:solidFill>
                <a:schemeClr val="accent2"/>
              </a:solidFill>
              <a:latin typeface="Times New Roman" panose="02020603050405020304" pitchFamily="18" charset="0"/>
              <a:cs typeface="Times New Roman" panose="02020603050405020304" pitchFamily="18" charset="0"/>
            </a:endParaRPr>
          </a:p>
          <a:p>
            <a:pPr marL="0" indent="0">
              <a:buNone/>
            </a:pPr>
            <a:r>
              <a:rPr lang="en-US" sz="3200" i="1" smtClean="0">
                <a:latin typeface="Times New Roman" panose="02020603050405020304" pitchFamily="18" charset="0"/>
                <a:cs typeface="Times New Roman" panose="02020603050405020304" pitchFamily="18" charset="0"/>
              </a:rPr>
              <a:t>Yêu cầu:</a:t>
            </a:r>
          </a:p>
          <a:p>
            <a:pPr marL="514350" indent="-514350">
              <a:buAutoNum type="arabicPeriod"/>
            </a:pPr>
            <a:r>
              <a:rPr lang="en-US" sz="3200" smtClean="0">
                <a:latin typeface="Times New Roman" panose="02020603050405020304" pitchFamily="18" charset="0"/>
                <a:cs typeface="Times New Roman" panose="02020603050405020304" pitchFamily="18" charset="0"/>
              </a:rPr>
              <a:t>Xác định Input, Output của bài toán</a:t>
            </a:r>
          </a:p>
          <a:p>
            <a:pPr marL="514350" indent="-514350">
              <a:buAutoNum type="arabicPeriod"/>
            </a:pPr>
            <a:r>
              <a:rPr lang="en-US" sz="3200">
                <a:latin typeface="Times New Roman" panose="02020603050405020304" pitchFamily="18" charset="0"/>
                <a:cs typeface="Times New Roman" panose="02020603050405020304" pitchFamily="18" charset="0"/>
              </a:rPr>
              <a:t>Nêu ý tưởng thực hiện bài toán </a:t>
            </a:r>
          </a:p>
          <a:p>
            <a:pPr marL="514350" indent="-514350">
              <a:buAutoNum type="arabicPeriod"/>
            </a:pPr>
            <a:r>
              <a:rPr lang="en-US" sz="3200">
                <a:latin typeface="Times New Roman" panose="02020603050405020304" pitchFamily="18" charset="0"/>
                <a:cs typeface="Times New Roman" panose="02020603050405020304" pitchFamily="18" charset="0"/>
              </a:rPr>
              <a:t>Mô tả thuật toán trên bằng liệt kê hoặc sơ đồ khối</a:t>
            </a:r>
          </a:p>
          <a:p>
            <a:pPr marL="0" indent="0">
              <a:buNone/>
            </a:pPr>
            <a:endParaRPr lang="en-US" sz="3200" smtClean="0">
              <a:latin typeface="Times New Roman" panose="02020603050405020304" pitchFamily="18" charset="0"/>
              <a:cs typeface="Times New Roman" panose="02020603050405020304" pitchFamily="18" charset="0"/>
            </a:endParaRPr>
          </a:p>
          <a:p>
            <a:pPr marL="514350" indent="-514350">
              <a:buAutoNum type="arabicPeriod"/>
            </a:pPr>
            <a:endParaRPr lang="en-US"/>
          </a:p>
        </p:txBody>
      </p:sp>
    </p:spTree>
    <p:extLst>
      <p:ext uri="{BB962C8B-B14F-4D97-AF65-F5344CB8AC3E}">
        <p14:creationId xmlns:p14="http://schemas.microsoft.com/office/powerpoint/2010/main" val="2306521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021" y="718458"/>
            <a:ext cx="7886700" cy="5745889"/>
          </a:xfrm>
        </p:spPr>
        <p:txBody>
          <a:bodyPr>
            <a:normAutofit/>
          </a:bodyPr>
          <a:lstStyle/>
          <a:p>
            <a:pPr marL="514350" indent="-514350">
              <a:buAutoNum type="arabicPeriod"/>
            </a:pPr>
            <a:r>
              <a:rPr lang="en-US" sz="3200" i="1" smtClean="0">
                <a:solidFill>
                  <a:schemeClr val="accent1"/>
                </a:solidFill>
                <a:latin typeface="Times New Roman" panose="02020603050405020304" pitchFamily="18" charset="0"/>
                <a:cs typeface="Times New Roman" panose="02020603050405020304" pitchFamily="18" charset="0"/>
              </a:rPr>
              <a:t>Xác định Input, Output</a:t>
            </a:r>
          </a:p>
          <a:p>
            <a:r>
              <a:rPr lang="en-US" sz="3200" smtClean="0">
                <a:latin typeface="Times New Roman" panose="02020603050405020304" pitchFamily="18" charset="0"/>
                <a:cs typeface="Times New Roman" panose="02020603050405020304" pitchFamily="18" charset="0"/>
              </a:rPr>
              <a:t>Input: Nhập 3 số a, b, c.</a:t>
            </a:r>
          </a:p>
          <a:p>
            <a:r>
              <a:rPr lang="en-US" sz="3200" smtClean="0">
                <a:latin typeface="Times New Roman" panose="02020603050405020304" pitchFamily="18" charset="0"/>
                <a:cs typeface="Times New Roman" panose="02020603050405020304" pitchFamily="18" charset="0"/>
              </a:rPr>
              <a:t>Output: Tìm Max của a, b, c.</a:t>
            </a:r>
          </a:p>
          <a:p>
            <a:pPr marL="0" indent="0">
              <a:buNone/>
            </a:pPr>
            <a:r>
              <a:rPr lang="en-US" sz="3200" i="1" smtClean="0">
                <a:solidFill>
                  <a:schemeClr val="accent1"/>
                </a:solidFill>
                <a:latin typeface="Times New Roman" panose="02020603050405020304" pitchFamily="18" charset="0"/>
                <a:cs typeface="Times New Roman" panose="02020603050405020304" pitchFamily="18" charset="0"/>
              </a:rPr>
              <a:t>2. Nêu ý tưởng:</a:t>
            </a:r>
          </a:p>
          <a:p>
            <a:pPr>
              <a:buFontTx/>
              <a:buChar char="-"/>
            </a:pPr>
            <a:r>
              <a:rPr lang="en-US" sz="3200" smtClean="0">
                <a:latin typeface="Times New Roman" panose="02020603050405020304" pitchFamily="18" charset="0"/>
                <a:cs typeface="Times New Roman" panose="02020603050405020304" pitchFamily="18" charset="0"/>
              </a:rPr>
              <a:t>So sánh a với b </a:t>
            </a:r>
            <a:r>
              <a:rPr lang="en-US" sz="3200" smtClean="0">
                <a:latin typeface="Times New Roman" panose="02020603050405020304" pitchFamily="18" charset="0"/>
                <a:cs typeface="Times New Roman" panose="02020603050405020304" pitchFamily="18" charset="0"/>
                <a:sym typeface="Wingdings" panose="05000000000000000000" pitchFamily="2" charset="2"/>
              </a:rPr>
              <a:t> Max.</a:t>
            </a:r>
          </a:p>
          <a:p>
            <a:pPr>
              <a:buFontTx/>
              <a:buChar char="-"/>
            </a:pPr>
            <a:r>
              <a:rPr lang="en-US" sz="3200" smtClean="0">
                <a:latin typeface="Times New Roman" panose="02020603050405020304" pitchFamily="18" charset="0"/>
                <a:cs typeface="Times New Roman" panose="02020603050405020304" pitchFamily="18" charset="0"/>
                <a:sym typeface="Wingdings" panose="05000000000000000000" pitchFamily="2" charset="2"/>
              </a:rPr>
              <a:t>So sánh c với Max  Max.</a:t>
            </a:r>
            <a:endParaRPr lang="en-US" sz="3200" smtClean="0">
              <a:latin typeface="Times New Roman" panose="02020603050405020304" pitchFamily="18" charset="0"/>
              <a:cs typeface="Times New Roman" panose="02020603050405020304" pitchFamily="18" charset="0"/>
            </a:endParaRPr>
          </a:p>
          <a:p>
            <a:pPr marL="0" indent="0">
              <a:buNone/>
            </a:pPr>
            <a:r>
              <a:rPr lang="en-US" sz="3200" i="1" smtClean="0">
                <a:solidFill>
                  <a:schemeClr val="accent1"/>
                </a:solidFill>
                <a:latin typeface="Times New Roman" panose="02020603050405020304" pitchFamily="18" charset="0"/>
                <a:cs typeface="Times New Roman" panose="02020603050405020304" pitchFamily="18" charset="0"/>
              </a:rPr>
              <a:t>3. Mô tả thuật toán</a:t>
            </a:r>
            <a:endParaRPr lang="en-US" sz="3200" i="1">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232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
                                        <p:tgtEl>
                                          <p:spTgt spid="3">
                                            <p:txEl>
                                              <p:pRg st="0" end="0"/>
                                            </p:txEl>
                                          </p:spTgt>
                                        </p:tgtEl>
                                      </p:cBhvr>
                                    </p:animEffect>
                                    <p:anim calcmode="lin" valueType="num">
                                      <p:cBhvr>
                                        <p:cTn id="8" dur="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6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2914067" y="423080"/>
            <a:ext cx="4291950" cy="6095756"/>
            <a:chOff x="3173375" y="417922"/>
            <a:chExt cx="4204479" cy="6346575"/>
          </a:xfrm>
        </p:grpSpPr>
        <p:sp>
          <p:nvSpPr>
            <p:cNvPr id="3" name="Oval 2"/>
            <p:cNvSpPr/>
            <p:nvPr/>
          </p:nvSpPr>
          <p:spPr>
            <a:xfrm>
              <a:off x="3571110" y="417922"/>
              <a:ext cx="1583140" cy="573207"/>
            </a:xfrm>
            <a:prstGeom prst="ellipse">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Bắt đầu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8" name="Straight Arrow Connector 37"/>
            <p:cNvCxnSpPr>
              <a:stCxn id="3" idx="4"/>
            </p:cNvCxnSpPr>
            <p:nvPr/>
          </p:nvCxnSpPr>
          <p:spPr>
            <a:xfrm>
              <a:off x="4362680" y="991129"/>
              <a:ext cx="0" cy="400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295420" y="1387748"/>
              <a:ext cx="2168285" cy="619306"/>
            </a:xfrm>
            <a:prstGeom prst="ellipse">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Nhập a, b, c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1" name="Straight Arrow Connector 40"/>
            <p:cNvCxnSpPr>
              <a:stCxn id="39" idx="4"/>
            </p:cNvCxnSpPr>
            <p:nvPr/>
          </p:nvCxnSpPr>
          <p:spPr>
            <a:xfrm flipH="1">
              <a:off x="4379562" y="2007054"/>
              <a:ext cx="1" cy="4973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Diamond 42"/>
            <p:cNvSpPr/>
            <p:nvPr/>
          </p:nvSpPr>
          <p:spPr>
            <a:xfrm>
              <a:off x="3623291" y="2504365"/>
              <a:ext cx="1478778" cy="641862"/>
            </a:xfrm>
            <a:prstGeom prst="diamond">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&gt; b</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7" name="Straight Arrow Connector 46"/>
            <p:cNvCxnSpPr>
              <a:stCxn id="43" idx="2"/>
            </p:cNvCxnSpPr>
            <p:nvPr/>
          </p:nvCxnSpPr>
          <p:spPr>
            <a:xfrm>
              <a:off x="4362680" y="3146227"/>
              <a:ext cx="0" cy="4071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3" idx="3"/>
            </p:cNvCxnSpPr>
            <p:nvPr/>
          </p:nvCxnSpPr>
          <p:spPr>
            <a:xfrm flipV="1">
              <a:off x="5102069" y="2821389"/>
              <a:ext cx="752821" cy="39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854890" y="2615482"/>
              <a:ext cx="1333705" cy="411814"/>
            </a:xfrm>
            <a:prstGeom prst="rect">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Max </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1" name="Rectangle 50"/>
            <p:cNvSpPr/>
            <p:nvPr/>
          </p:nvSpPr>
          <p:spPr>
            <a:xfrm>
              <a:off x="3678923" y="3574558"/>
              <a:ext cx="1401278" cy="481741"/>
            </a:xfrm>
            <a:prstGeom prst="rect">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Max </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b</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4" name="Straight Arrow Connector 63"/>
            <p:cNvCxnSpPr/>
            <p:nvPr/>
          </p:nvCxnSpPr>
          <p:spPr>
            <a:xfrm>
              <a:off x="4362680" y="4066293"/>
              <a:ext cx="0" cy="4071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6" name="Diamond 65"/>
            <p:cNvSpPr/>
            <p:nvPr/>
          </p:nvSpPr>
          <p:spPr>
            <a:xfrm>
              <a:off x="3467796" y="4483454"/>
              <a:ext cx="1823532" cy="796242"/>
            </a:xfrm>
            <a:prstGeom prst="diamond">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&gt; </a:t>
              </a:r>
              <a:r>
                <a:rPr kumimoji="0" lang="en-US" sz="16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Max</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8" name="Straight Arrow Connector 67"/>
            <p:cNvCxnSpPr>
              <a:stCxn id="66" idx="2"/>
              <a:endCxn id="69" idx="0"/>
            </p:cNvCxnSpPr>
            <p:nvPr/>
          </p:nvCxnSpPr>
          <p:spPr>
            <a:xfrm>
              <a:off x="4379562" y="5279696"/>
              <a:ext cx="21892" cy="698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173375" y="5977712"/>
              <a:ext cx="2456157" cy="786785"/>
            </a:xfrm>
            <a:prstGeom prst="ellipse">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Thông báo Max rồi kết thúc</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73" name="Elbow Connector 72"/>
            <p:cNvCxnSpPr>
              <a:stCxn id="50" idx="2"/>
            </p:cNvCxnSpPr>
            <p:nvPr/>
          </p:nvCxnSpPr>
          <p:spPr>
            <a:xfrm rot="5400000">
              <a:off x="4820922" y="2569055"/>
              <a:ext cx="1242580" cy="2159063"/>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291328" y="4881575"/>
              <a:ext cx="752821" cy="39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044149" y="4675668"/>
              <a:ext cx="1333705" cy="411814"/>
            </a:xfrm>
            <a:prstGeom prst="rect">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Max </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2" name="Elbow Connector 81"/>
            <p:cNvCxnSpPr>
              <a:stCxn id="75" idx="2"/>
            </p:cNvCxnSpPr>
            <p:nvPr/>
          </p:nvCxnSpPr>
          <p:spPr>
            <a:xfrm rot="5400000">
              <a:off x="5279226" y="4187818"/>
              <a:ext cx="532112" cy="233144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080201" y="2504365"/>
              <a:ext cx="705625" cy="338554"/>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4" name="TextBox 83"/>
            <p:cNvSpPr txBox="1"/>
            <p:nvPr/>
          </p:nvSpPr>
          <p:spPr>
            <a:xfrm>
              <a:off x="5192469" y="4578307"/>
              <a:ext cx="705625" cy="338554"/>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5" name="TextBox 84"/>
            <p:cNvSpPr txBox="1"/>
            <p:nvPr/>
          </p:nvSpPr>
          <p:spPr>
            <a:xfrm>
              <a:off x="3695829" y="3094276"/>
              <a:ext cx="705625" cy="338554"/>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Sai</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6" name="TextBox 85"/>
            <p:cNvSpPr txBox="1"/>
            <p:nvPr/>
          </p:nvSpPr>
          <p:spPr>
            <a:xfrm>
              <a:off x="3875524" y="5279696"/>
              <a:ext cx="705625" cy="338554"/>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Sai</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625958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027" y="809897"/>
            <a:ext cx="7886700" cy="4700861"/>
          </a:xfrm>
        </p:spPr>
        <p:txBody>
          <a:bodyPr/>
          <a:lstStyle/>
          <a:p>
            <a:pPr marL="0" indent="0">
              <a:buNone/>
            </a:pPr>
            <a:r>
              <a:rPr lang="en-US" sz="3200" smtClean="0">
                <a:solidFill>
                  <a:schemeClr val="accent6"/>
                </a:solidFill>
                <a:latin typeface="Times New Roman" panose="02020603050405020304" pitchFamily="18" charset="0"/>
                <a:cs typeface="Times New Roman" panose="02020603050405020304" pitchFamily="18" charset="0"/>
              </a:rPr>
              <a:t>Ví dụ 2: Tìm số lớn nhất trong 4 số a, b, c, d.</a:t>
            </a:r>
          </a:p>
          <a:p>
            <a:pPr marL="0" indent="0">
              <a:buNone/>
            </a:pPr>
            <a:endParaRPr lang="en-US" sz="3200" smtClean="0">
              <a:latin typeface="Times New Roman" panose="02020603050405020304" pitchFamily="18" charset="0"/>
              <a:cs typeface="Times New Roman" panose="02020603050405020304" pitchFamily="18" charset="0"/>
            </a:endParaRPr>
          </a:p>
          <a:p>
            <a:pPr marL="0" indent="0">
              <a:buNone/>
            </a:pPr>
            <a:r>
              <a:rPr lang="en-US" sz="3200" i="1" smtClean="0">
                <a:latin typeface="Times New Roman" panose="02020603050405020304" pitchFamily="18" charset="0"/>
                <a:cs typeface="Times New Roman" panose="02020603050405020304" pitchFamily="18" charset="0"/>
              </a:rPr>
              <a:t>Yêu cầu:</a:t>
            </a:r>
          </a:p>
          <a:p>
            <a:pPr marL="514350" indent="-514350">
              <a:buAutoNum type="arabicPeriod"/>
            </a:pPr>
            <a:r>
              <a:rPr lang="en-US" sz="3200" smtClean="0">
                <a:latin typeface="Times New Roman" panose="02020603050405020304" pitchFamily="18" charset="0"/>
                <a:cs typeface="Times New Roman" panose="02020603050405020304" pitchFamily="18" charset="0"/>
              </a:rPr>
              <a:t>Xác định Input, Output của bài toán.</a:t>
            </a:r>
          </a:p>
          <a:p>
            <a:pPr marL="514350" indent="-514350">
              <a:buAutoNum type="arabicPeriod"/>
            </a:pPr>
            <a:r>
              <a:rPr lang="en-US" sz="3200">
                <a:latin typeface="Times New Roman" panose="02020603050405020304" pitchFamily="18" charset="0"/>
                <a:cs typeface="Times New Roman" panose="02020603050405020304" pitchFamily="18" charset="0"/>
              </a:rPr>
              <a:t>Nêu ý tưởng thực hiện bài </a:t>
            </a:r>
            <a:r>
              <a:rPr lang="en-US" sz="3200" smtClean="0">
                <a:latin typeface="Times New Roman" panose="02020603050405020304" pitchFamily="18" charset="0"/>
                <a:cs typeface="Times New Roman" panose="02020603050405020304" pitchFamily="18" charset="0"/>
              </a:rPr>
              <a:t>toán.</a:t>
            </a:r>
            <a:endParaRPr lang="en-US" sz="3200">
              <a:latin typeface="Times New Roman" panose="02020603050405020304" pitchFamily="18" charset="0"/>
              <a:cs typeface="Times New Roman" panose="02020603050405020304" pitchFamily="18" charset="0"/>
            </a:endParaRPr>
          </a:p>
          <a:p>
            <a:pPr marL="514350" indent="-514350">
              <a:buAutoNum type="arabicPeriod"/>
            </a:pPr>
            <a:r>
              <a:rPr lang="en-US" sz="3200">
                <a:latin typeface="Times New Roman" panose="02020603050405020304" pitchFamily="18" charset="0"/>
                <a:cs typeface="Times New Roman" panose="02020603050405020304" pitchFamily="18" charset="0"/>
              </a:rPr>
              <a:t>Mô tả thuật toán trên </a:t>
            </a:r>
            <a:r>
              <a:rPr lang="en-US" sz="3200" smtClean="0">
                <a:latin typeface="Times New Roman" panose="02020603050405020304" pitchFamily="18" charset="0"/>
                <a:cs typeface="Times New Roman" panose="02020603050405020304" pitchFamily="18" charset="0"/>
              </a:rPr>
              <a:t>sơ </a:t>
            </a:r>
            <a:r>
              <a:rPr lang="en-US" sz="3200">
                <a:latin typeface="Times New Roman" panose="02020603050405020304" pitchFamily="18" charset="0"/>
                <a:cs typeface="Times New Roman" panose="02020603050405020304" pitchFamily="18" charset="0"/>
              </a:rPr>
              <a:t>đồ </a:t>
            </a:r>
            <a:r>
              <a:rPr lang="en-US" sz="3200" smtClean="0">
                <a:latin typeface="Times New Roman" panose="02020603050405020304" pitchFamily="18" charset="0"/>
                <a:cs typeface="Times New Roman" panose="02020603050405020304" pitchFamily="18" charset="0"/>
              </a:rPr>
              <a:t>khối.</a:t>
            </a:r>
            <a:endParaRPr lang="en-US" sz="3200">
              <a:latin typeface="Times New Roman" panose="02020603050405020304" pitchFamily="18" charset="0"/>
              <a:cs typeface="Times New Roman" panose="02020603050405020304" pitchFamily="18" charset="0"/>
            </a:endParaRPr>
          </a:p>
          <a:p>
            <a:pPr marL="0" indent="0">
              <a:buNone/>
            </a:pPr>
            <a:endParaRPr lang="en-US" smtClean="0"/>
          </a:p>
          <a:p>
            <a:pPr marL="514350" indent="-514350">
              <a:buAutoNum type="arabicPeriod"/>
            </a:pPr>
            <a:endParaRPr lang="en-US"/>
          </a:p>
        </p:txBody>
      </p:sp>
    </p:spTree>
    <p:extLst>
      <p:ext uri="{BB962C8B-B14F-4D97-AF65-F5344CB8AC3E}">
        <p14:creationId xmlns:p14="http://schemas.microsoft.com/office/powerpoint/2010/main" val="3222478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48640"/>
            <a:ext cx="7886700" cy="5745889"/>
          </a:xfrm>
        </p:spPr>
        <p:txBody>
          <a:bodyPr>
            <a:normAutofit/>
          </a:bodyPr>
          <a:lstStyle/>
          <a:p>
            <a:pPr marL="514350" indent="-514350">
              <a:buAutoNum type="arabicPeriod"/>
            </a:pPr>
            <a:r>
              <a:rPr lang="en-US" sz="3200" i="1" smtClean="0">
                <a:solidFill>
                  <a:schemeClr val="accent1"/>
                </a:solidFill>
                <a:latin typeface="Times New Roman" panose="02020603050405020304" pitchFamily="18" charset="0"/>
                <a:cs typeface="Times New Roman" panose="02020603050405020304" pitchFamily="18" charset="0"/>
              </a:rPr>
              <a:t>Xác định Input, Output</a:t>
            </a:r>
          </a:p>
          <a:p>
            <a:r>
              <a:rPr lang="en-US" sz="3200" smtClean="0">
                <a:latin typeface="Times New Roman" panose="02020603050405020304" pitchFamily="18" charset="0"/>
                <a:cs typeface="Times New Roman" panose="02020603050405020304" pitchFamily="18" charset="0"/>
              </a:rPr>
              <a:t>Input: Nhập 4 số a, b, c, d</a:t>
            </a:r>
          </a:p>
          <a:p>
            <a:r>
              <a:rPr lang="en-US" sz="3200" smtClean="0">
                <a:latin typeface="Times New Roman" panose="02020603050405020304" pitchFamily="18" charset="0"/>
                <a:cs typeface="Times New Roman" panose="02020603050405020304" pitchFamily="18" charset="0"/>
              </a:rPr>
              <a:t>Output: Tìm Max của a, b, c, d</a:t>
            </a:r>
          </a:p>
          <a:p>
            <a:pPr marL="0" indent="0">
              <a:buNone/>
            </a:pPr>
            <a:endParaRPr lang="en-US" sz="3200" smtClean="0">
              <a:latin typeface="Times New Roman" panose="02020603050405020304" pitchFamily="18" charset="0"/>
              <a:cs typeface="Times New Roman" panose="02020603050405020304" pitchFamily="18" charset="0"/>
            </a:endParaRPr>
          </a:p>
          <a:p>
            <a:pPr marL="0" indent="0">
              <a:buNone/>
            </a:pPr>
            <a:r>
              <a:rPr lang="en-US" sz="3200" i="1" smtClean="0">
                <a:solidFill>
                  <a:schemeClr val="accent1"/>
                </a:solidFill>
                <a:latin typeface="Times New Roman" panose="02020603050405020304" pitchFamily="18" charset="0"/>
                <a:cs typeface="Times New Roman" panose="02020603050405020304" pitchFamily="18" charset="0"/>
              </a:rPr>
              <a:t>2. Nêu ý tưởng:</a:t>
            </a:r>
          </a:p>
          <a:p>
            <a:pPr>
              <a:buFontTx/>
              <a:buChar char="-"/>
            </a:pPr>
            <a:r>
              <a:rPr lang="en-US" sz="3200" smtClean="0">
                <a:latin typeface="Times New Roman" panose="02020603050405020304" pitchFamily="18" charset="0"/>
                <a:cs typeface="Times New Roman" panose="02020603050405020304" pitchFamily="18" charset="0"/>
              </a:rPr>
              <a:t>So sánh hai số thực a với b</a:t>
            </a:r>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sym typeface="Wingdings" panose="05000000000000000000" pitchFamily="2" charset="2"/>
              </a:rPr>
              <a:t> Max</a:t>
            </a:r>
            <a:endParaRPr lang="en-US" sz="3200" smtClean="0">
              <a:latin typeface="Times New Roman" panose="02020603050405020304" pitchFamily="18" charset="0"/>
              <a:cs typeface="Times New Roman" panose="02020603050405020304" pitchFamily="18" charset="0"/>
            </a:endParaRPr>
          </a:p>
          <a:p>
            <a:pPr>
              <a:buFontTx/>
              <a:buChar char="-"/>
            </a:pPr>
            <a:r>
              <a:rPr lang="en-US" sz="3200" smtClean="0">
                <a:latin typeface="Times New Roman" panose="02020603050405020304" pitchFamily="18" charset="0"/>
                <a:cs typeface="Times New Roman" panose="02020603050405020304" pitchFamily="18" charset="0"/>
              </a:rPr>
              <a:t>So sánh c với Max </a:t>
            </a:r>
            <a:r>
              <a:rPr lang="en-US" sz="3200" smtClean="0">
                <a:latin typeface="Times New Roman" panose="02020603050405020304" pitchFamily="18" charset="0"/>
                <a:cs typeface="Times New Roman" panose="02020603050405020304" pitchFamily="18" charset="0"/>
                <a:sym typeface="Wingdings" panose="05000000000000000000" pitchFamily="2" charset="2"/>
              </a:rPr>
              <a:t> Max</a:t>
            </a:r>
          </a:p>
          <a:p>
            <a:pPr>
              <a:buFontTx/>
              <a:buChar char="-"/>
            </a:pPr>
            <a:r>
              <a:rPr lang="en-US" sz="3200" smtClean="0">
                <a:latin typeface="Times New Roman" panose="02020603050405020304" pitchFamily="18" charset="0"/>
                <a:cs typeface="Times New Roman" panose="02020603050405020304" pitchFamily="18" charset="0"/>
                <a:sym typeface="Wingdings" panose="05000000000000000000" pitchFamily="2" charset="2"/>
              </a:rPr>
              <a:t>So sánh d với Max  Max</a:t>
            </a:r>
            <a:endParaRPr lang="en-US" sz="3200" smtClean="0">
              <a:latin typeface="Times New Roman" panose="02020603050405020304" pitchFamily="18" charset="0"/>
              <a:cs typeface="Times New Roman" panose="02020603050405020304" pitchFamily="18" charset="0"/>
            </a:endParaRPr>
          </a:p>
          <a:p>
            <a:pPr marL="0" indent="0">
              <a:buNone/>
            </a:pPr>
            <a:endParaRPr lang="en-US" sz="3200" smtClean="0">
              <a:latin typeface="Times New Roman" panose="02020603050405020304" pitchFamily="18" charset="0"/>
              <a:cs typeface="Times New Roman" panose="02020603050405020304" pitchFamily="18" charset="0"/>
            </a:endParaRPr>
          </a:p>
          <a:p>
            <a:pPr marL="0" indent="0">
              <a:buNone/>
            </a:pPr>
            <a:r>
              <a:rPr lang="en-US" sz="3200" i="1" smtClean="0">
                <a:solidFill>
                  <a:schemeClr val="accent1"/>
                </a:solidFill>
                <a:latin typeface="Times New Roman" panose="02020603050405020304" pitchFamily="18" charset="0"/>
                <a:cs typeface="Times New Roman" panose="02020603050405020304" pitchFamily="18" charset="0"/>
              </a:rPr>
              <a:t>3. Mô tả thuật toán</a:t>
            </a:r>
            <a:endParaRPr lang="en-US" sz="3200" i="1">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984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291274" y="1582946"/>
            <a:ext cx="4284616" cy="1162595"/>
          </a:xfrm>
          <a:prstGeom prst="roundRect">
            <a:avLst/>
          </a:prstGeom>
          <a:ln w="38100">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Khái niệm bài toán</a:t>
            </a:r>
            <a:endParaRPr lang="en-US" sz="320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561386" y="240952"/>
            <a:ext cx="7886700" cy="1325563"/>
          </a:xfrm>
        </p:spPr>
        <p:txBody>
          <a:bodyPr>
            <a:normAutofit/>
          </a:bodyPr>
          <a:lstStyle/>
          <a:p>
            <a:pPr algn="ctr"/>
            <a:r>
              <a:rPr lang="en-US"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Nội dung chính</a:t>
            </a:r>
            <a:endParaRPr lang="en-US">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Oval 13"/>
          <p:cNvSpPr/>
          <p:nvPr/>
        </p:nvSpPr>
        <p:spPr>
          <a:xfrm>
            <a:off x="899388" y="1302392"/>
            <a:ext cx="888274" cy="767145"/>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mtClean="0"/>
              <a:t>1</a:t>
            </a:r>
            <a:endParaRPr lang="en-US"/>
          </a:p>
        </p:txBody>
      </p:sp>
      <p:sp>
        <p:nvSpPr>
          <p:cNvPr id="16" name="Rounded Rectangle 15"/>
          <p:cNvSpPr/>
          <p:nvPr/>
        </p:nvSpPr>
        <p:spPr>
          <a:xfrm>
            <a:off x="2274627" y="3180969"/>
            <a:ext cx="4284616" cy="1162595"/>
          </a:xfrm>
          <a:prstGeom prst="roundRect">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Khái niệm thuật toán</a:t>
            </a:r>
            <a:endParaRPr lang="en-US" sz="3200">
              <a:latin typeface="Times New Roman" panose="02020603050405020304" pitchFamily="18" charset="0"/>
              <a:cs typeface="Times New Roman" panose="02020603050405020304" pitchFamily="18" charset="0"/>
            </a:endParaRPr>
          </a:p>
        </p:txBody>
      </p:sp>
      <p:sp>
        <p:nvSpPr>
          <p:cNvPr id="17" name="Oval 16"/>
          <p:cNvSpPr/>
          <p:nvPr/>
        </p:nvSpPr>
        <p:spPr>
          <a:xfrm>
            <a:off x="1787662" y="2916846"/>
            <a:ext cx="888274" cy="767145"/>
          </a:xfrm>
          <a:prstGeom prst="ellipse">
            <a:avLst/>
          </a:prstGeom>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2</a:t>
            </a:r>
          </a:p>
        </p:txBody>
      </p:sp>
      <p:sp>
        <p:nvSpPr>
          <p:cNvPr id="7" name="Rounded Rectangle 6"/>
          <p:cNvSpPr/>
          <p:nvPr/>
        </p:nvSpPr>
        <p:spPr>
          <a:xfrm>
            <a:off x="3920547" y="5059546"/>
            <a:ext cx="4284616" cy="1162595"/>
          </a:xfrm>
          <a:prstGeom prst="roundRect">
            <a:avLst/>
          </a:prstGeom>
          <a:ln w="38100">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smtClean="0">
                <a:latin typeface="Times New Roman" panose="02020603050405020304" pitchFamily="18" charset="0"/>
                <a:cs typeface="Times New Roman" panose="02020603050405020304" pitchFamily="18" charset="0"/>
              </a:rPr>
              <a:t>Ví dụ</a:t>
            </a:r>
            <a:endParaRPr lang="en-US" sz="3200">
              <a:latin typeface="Times New Roman" panose="02020603050405020304" pitchFamily="18" charset="0"/>
              <a:cs typeface="Times New Roman" panose="02020603050405020304" pitchFamily="18" charset="0"/>
            </a:endParaRPr>
          </a:p>
        </p:txBody>
      </p:sp>
      <p:sp>
        <p:nvSpPr>
          <p:cNvPr id="8" name="Oval 7"/>
          <p:cNvSpPr/>
          <p:nvPr/>
        </p:nvSpPr>
        <p:spPr>
          <a:xfrm>
            <a:off x="3528661" y="4778992"/>
            <a:ext cx="888274" cy="767145"/>
          </a:xfrm>
          <a:prstGeom prst="ellipse">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3</a:t>
            </a: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32644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14" grpId="0" animBg="1"/>
      <p:bldP spid="16" grpId="0" animBg="1"/>
      <p:bldP spid="17"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2808112" y="341193"/>
            <a:ext cx="4281416" cy="6226584"/>
            <a:chOff x="2767169" y="491319"/>
            <a:chExt cx="4281416" cy="6226584"/>
          </a:xfrm>
        </p:grpSpPr>
        <p:sp>
          <p:nvSpPr>
            <p:cNvPr id="28" name="Oval 27"/>
            <p:cNvSpPr/>
            <p:nvPr/>
          </p:nvSpPr>
          <p:spPr>
            <a:xfrm>
              <a:off x="3382781" y="491319"/>
              <a:ext cx="1431077" cy="469200"/>
            </a:xfrm>
            <a:prstGeom prst="ellipse">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Bắt đầu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0" name="Straight Arrow Connector 29"/>
            <p:cNvCxnSpPr>
              <a:stCxn id="28" idx="4"/>
            </p:cNvCxnSpPr>
            <p:nvPr/>
          </p:nvCxnSpPr>
          <p:spPr>
            <a:xfrm>
              <a:off x="4098319" y="960519"/>
              <a:ext cx="0" cy="328193"/>
            </a:xfrm>
            <a:prstGeom prst="straightConnector1">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31" name="Oval 30"/>
            <p:cNvSpPr/>
            <p:nvPr/>
          </p:nvSpPr>
          <p:spPr>
            <a:xfrm>
              <a:off x="3133571" y="1285172"/>
              <a:ext cx="1960018" cy="506934"/>
            </a:xfrm>
            <a:prstGeom prst="ellipse">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Nhập a, b, c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3" name="Straight Arrow Connector 32"/>
            <p:cNvCxnSpPr>
              <a:stCxn id="31" idx="4"/>
            </p:cNvCxnSpPr>
            <p:nvPr/>
          </p:nvCxnSpPr>
          <p:spPr>
            <a:xfrm flipH="1">
              <a:off x="4113580" y="1792107"/>
              <a:ext cx="1" cy="407075"/>
            </a:xfrm>
            <a:prstGeom prst="straightConnector1">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38" name="Diamond 37"/>
            <p:cNvSpPr/>
            <p:nvPr/>
          </p:nvSpPr>
          <p:spPr>
            <a:xfrm>
              <a:off x="3429950" y="2199182"/>
              <a:ext cx="1336739" cy="525398"/>
            </a:xfrm>
            <a:prstGeom prst="diamond">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&gt; b</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9" name="Straight Arrow Connector 38"/>
            <p:cNvCxnSpPr>
              <a:stCxn id="38" idx="2"/>
            </p:cNvCxnSpPr>
            <p:nvPr/>
          </p:nvCxnSpPr>
          <p:spPr>
            <a:xfrm>
              <a:off x="4098319" y="2724579"/>
              <a:ext cx="0" cy="333287"/>
            </a:xfrm>
            <a:prstGeom prst="straightConnector1">
              <a:avLst/>
            </a:prstGeom>
            <a:ln w="19050">
              <a:tailEnd type="triangle"/>
            </a:ln>
          </p:spPr>
          <p:style>
            <a:lnRef idx="1">
              <a:schemeClr val="accent4"/>
            </a:lnRef>
            <a:fillRef idx="2">
              <a:schemeClr val="accent4"/>
            </a:fillRef>
            <a:effectRef idx="1">
              <a:schemeClr val="accent4"/>
            </a:effectRef>
            <a:fontRef idx="minor">
              <a:schemeClr val="dk1"/>
            </a:fontRef>
          </p:style>
        </p:cxnSp>
        <p:cxnSp>
          <p:nvCxnSpPr>
            <p:cNvPr id="40" name="Straight Arrow Connector 39"/>
            <p:cNvCxnSpPr>
              <a:stCxn id="38" idx="3"/>
              <a:endCxn id="41" idx="1"/>
            </p:cNvCxnSpPr>
            <p:nvPr/>
          </p:nvCxnSpPr>
          <p:spPr>
            <a:xfrm flipV="1">
              <a:off x="4766689" y="2443341"/>
              <a:ext cx="1076296" cy="18540"/>
            </a:xfrm>
            <a:prstGeom prst="straightConnector1">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41" name="Rectangle 40"/>
            <p:cNvSpPr/>
            <p:nvPr/>
          </p:nvSpPr>
          <p:spPr>
            <a:xfrm>
              <a:off x="5842985" y="2274795"/>
              <a:ext cx="1205600" cy="337091"/>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Max </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3480238" y="3075190"/>
              <a:ext cx="1266683" cy="394330"/>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Max </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b</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3" name="Straight Arrow Connector 42"/>
            <p:cNvCxnSpPr/>
            <p:nvPr/>
          </p:nvCxnSpPr>
          <p:spPr>
            <a:xfrm>
              <a:off x="4098319" y="3477701"/>
              <a:ext cx="0" cy="333287"/>
            </a:xfrm>
            <a:prstGeom prst="straightConnector1">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44" name="Diamond 43"/>
            <p:cNvSpPr/>
            <p:nvPr/>
          </p:nvSpPr>
          <p:spPr>
            <a:xfrm>
              <a:off x="3202444" y="3820052"/>
              <a:ext cx="1786674" cy="651766"/>
            </a:xfrm>
            <a:prstGeom prst="diamond">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en-US" sz="16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&gt; Max</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5" name="Straight Arrow Connector 44"/>
            <p:cNvCxnSpPr/>
            <p:nvPr/>
          </p:nvCxnSpPr>
          <p:spPr>
            <a:xfrm flipH="1">
              <a:off x="4113579" y="4490434"/>
              <a:ext cx="2" cy="513094"/>
            </a:xfrm>
            <a:prstGeom prst="straightConnector1">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46" name="Oval 45"/>
            <p:cNvSpPr/>
            <p:nvPr/>
          </p:nvSpPr>
          <p:spPr>
            <a:xfrm>
              <a:off x="2767169" y="6073878"/>
              <a:ext cx="2839526" cy="644025"/>
            </a:xfrm>
            <a:prstGeom prst="ellipse">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Thông báo Max rồi kết thúc</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47" name="Elbow Connector 46"/>
            <p:cNvCxnSpPr>
              <a:stCxn id="41" idx="2"/>
            </p:cNvCxnSpPr>
            <p:nvPr/>
          </p:nvCxnSpPr>
          <p:spPr>
            <a:xfrm rot="5400000">
              <a:off x="4794936" y="1950319"/>
              <a:ext cx="989282" cy="2312416"/>
            </a:xfrm>
            <a:prstGeom prst="bentConnector2">
              <a:avLst/>
            </a:prstGeom>
            <a:ln w="19050">
              <a:tailEnd type="triangle"/>
            </a:ln>
          </p:spPr>
          <p:style>
            <a:lnRef idx="1">
              <a:schemeClr val="accent4"/>
            </a:lnRef>
            <a:fillRef idx="2">
              <a:schemeClr val="accent4"/>
            </a:fillRef>
            <a:effectRef idx="1">
              <a:schemeClr val="accent4"/>
            </a:effectRef>
            <a:fontRef idx="minor">
              <a:schemeClr val="dk1"/>
            </a:fontRef>
          </p:style>
        </p:cxnSp>
        <p:cxnSp>
          <p:nvCxnSpPr>
            <p:cNvPr id="48" name="Straight Arrow Connector 47"/>
            <p:cNvCxnSpPr>
              <a:endCxn id="49" idx="1"/>
            </p:cNvCxnSpPr>
            <p:nvPr/>
          </p:nvCxnSpPr>
          <p:spPr>
            <a:xfrm flipV="1">
              <a:off x="4937769" y="4129127"/>
              <a:ext cx="905216" cy="19123"/>
            </a:xfrm>
            <a:prstGeom prst="straightConnector1">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49" name="Rectangle 48"/>
            <p:cNvSpPr/>
            <p:nvPr/>
          </p:nvSpPr>
          <p:spPr>
            <a:xfrm>
              <a:off x="5842985" y="3960581"/>
              <a:ext cx="1205600" cy="337091"/>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Max </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50" name="Elbow Connector 49"/>
            <p:cNvCxnSpPr>
              <a:stCxn id="49" idx="2"/>
            </p:cNvCxnSpPr>
            <p:nvPr/>
          </p:nvCxnSpPr>
          <p:spPr>
            <a:xfrm rot="5400000">
              <a:off x="5102339" y="3382268"/>
              <a:ext cx="428043" cy="2258851"/>
            </a:xfrm>
            <a:prstGeom prst="bentConnector2">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51" name="TextBox 50"/>
            <p:cNvSpPr txBox="1"/>
            <p:nvPr/>
          </p:nvSpPr>
          <p:spPr>
            <a:xfrm>
              <a:off x="4746921" y="2199182"/>
              <a:ext cx="657617" cy="338554"/>
            </a:xfrm>
            <a:prstGeom prst="rect">
              <a:avLst/>
            </a:prstGeom>
            <a:noFill/>
            <a:ln w="19050">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p:nvPr/>
          </p:nvSpPr>
          <p:spPr>
            <a:xfrm>
              <a:off x="4848406" y="3855867"/>
              <a:ext cx="801767" cy="338554"/>
            </a:xfrm>
            <a:prstGeom prst="rect">
              <a:avLst/>
            </a:prstGeom>
            <a:noFill/>
            <a:ln w="19050">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3" name="TextBox 52"/>
            <p:cNvSpPr txBox="1"/>
            <p:nvPr/>
          </p:nvSpPr>
          <p:spPr>
            <a:xfrm>
              <a:off x="3657954" y="2655686"/>
              <a:ext cx="637849" cy="277124"/>
            </a:xfrm>
            <a:prstGeom prst="rect">
              <a:avLst/>
            </a:prstGeom>
            <a:noFill/>
            <a:ln w="19050">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Sai</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4" name="TextBox 53"/>
            <p:cNvSpPr txBox="1"/>
            <p:nvPr/>
          </p:nvSpPr>
          <p:spPr>
            <a:xfrm>
              <a:off x="3657955" y="4402817"/>
              <a:ext cx="637849" cy="277124"/>
            </a:xfrm>
            <a:prstGeom prst="rect">
              <a:avLst/>
            </a:prstGeom>
            <a:noFill/>
            <a:ln w="19050">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Sai</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8" name="Diamond 77"/>
            <p:cNvSpPr/>
            <p:nvPr/>
          </p:nvSpPr>
          <p:spPr>
            <a:xfrm>
              <a:off x="3181287" y="4975501"/>
              <a:ext cx="1864583" cy="651766"/>
            </a:xfrm>
            <a:prstGeom prst="diamond">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d &gt; </a:t>
              </a:r>
              <a:r>
                <a:rPr kumimoji="0" lang="en-US" sz="16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Max</a:t>
              </a:r>
              <a:endPar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79" name="Straight Arrow Connector 78"/>
            <p:cNvCxnSpPr>
              <a:endCxn id="80" idx="1"/>
            </p:cNvCxnSpPr>
            <p:nvPr/>
          </p:nvCxnSpPr>
          <p:spPr>
            <a:xfrm>
              <a:off x="4989118" y="5301076"/>
              <a:ext cx="853867" cy="1"/>
            </a:xfrm>
            <a:prstGeom prst="straightConnector1">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80" name="Rectangle 79"/>
            <p:cNvSpPr/>
            <p:nvPr/>
          </p:nvSpPr>
          <p:spPr>
            <a:xfrm>
              <a:off x="5842985" y="5132531"/>
              <a:ext cx="1205600" cy="337091"/>
            </a:xfrm>
            <a:prstGeom prst="rect">
              <a:avLst/>
            </a:prstGeom>
            <a:ln w="1905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Max </a:t>
              </a: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d</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1" name="Elbow Connector 80"/>
            <p:cNvCxnSpPr>
              <a:stCxn id="80" idx="2"/>
            </p:cNvCxnSpPr>
            <p:nvPr/>
          </p:nvCxnSpPr>
          <p:spPr>
            <a:xfrm rot="5400000">
              <a:off x="5105184" y="4497809"/>
              <a:ext cx="368788" cy="2312415"/>
            </a:xfrm>
            <a:prstGeom prst="bentConnector2">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82" name="TextBox 81"/>
            <p:cNvSpPr txBox="1"/>
            <p:nvPr/>
          </p:nvSpPr>
          <p:spPr>
            <a:xfrm>
              <a:off x="4920488" y="5010461"/>
              <a:ext cx="729685" cy="338554"/>
            </a:xfrm>
            <a:prstGeom prst="rect">
              <a:avLst/>
            </a:prstGeom>
            <a:noFill/>
            <a:ln w="19050">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3" name="Straight Arrow Connector 82"/>
            <p:cNvCxnSpPr/>
            <p:nvPr/>
          </p:nvCxnSpPr>
          <p:spPr>
            <a:xfrm flipH="1">
              <a:off x="4096055" y="5627267"/>
              <a:ext cx="5604" cy="435790"/>
            </a:xfrm>
            <a:prstGeom prst="straightConnector1">
              <a:avLst/>
            </a:prstGeom>
            <a:ln w="19050">
              <a:tailEnd type="triangle"/>
            </a:ln>
          </p:spPr>
          <p:style>
            <a:lnRef idx="1">
              <a:schemeClr val="accent4"/>
            </a:lnRef>
            <a:fillRef idx="2">
              <a:schemeClr val="accent4"/>
            </a:fillRef>
            <a:effectRef idx="1">
              <a:schemeClr val="accent4"/>
            </a:effectRef>
            <a:fontRef idx="minor">
              <a:schemeClr val="dk1"/>
            </a:fontRef>
          </p:style>
        </p:cxnSp>
        <p:sp>
          <p:nvSpPr>
            <p:cNvPr id="84" name="TextBox 83"/>
            <p:cNvSpPr txBox="1"/>
            <p:nvPr/>
          </p:nvSpPr>
          <p:spPr>
            <a:xfrm>
              <a:off x="3657955" y="5594593"/>
              <a:ext cx="637849" cy="277124"/>
            </a:xfrm>
            <a:prstGeom prst="rect">
              <a:avLst/>
            </a:prstGeom>
            <a:noFill/>
            <a:ln w="19050">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Sai</a:t>
              </a:r>
              <a:endPar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942643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circle(in)">
                                      <p:cBhvr>
                                        <p:cTn id="7" dur="2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1920239" y="4874670"/>
            <a:ext cx="5630091" cy="1321394"/>
          </a:xfrm>
          <a:prstGeom prst="wedgeEllipseCallout">
            <a:avLst>
              <a:gd name="adj1" fmla="val -59996"/>
              <a:gd name="adj2" fmla="val 21572"/>
            </a:avLst>
          </a:prstGeom>
          <a:ln w="28575">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i="1" smtClean="0">
              <a:latin typeface="Times New Roman" panose="02020603050405020304" pitchFamily="18" charset="0"/>
              <a:cs typeface="Times New Roman" panose="02020603050405020304" pitchFamily="18" charset="0"/>
            </a:endParaRPr>
          </a:p>
          <a:p>
            <a:pPr algn="ctr"/>
            <a:r>
              <a:rPr lang="en-US" sz="2000" i="1" smtClean="0">
                <a:latin typeface="Times New Roman" panose="02020603050405020304" pitchFamily="18" charset="0"/>
                <a:cs typeface="Times New Roman" panose="02020603050405020304" pitchFamily="18" charset="0"/>
              </a:rPr>
              <a:t>Trong </a:t>
            </a:r>
            <a:r>
              <a:rPr lang="en-US" sz="2000" i="1">
                <a:latin typeface="Times New Roman" panose="02020603050405020304" pitchFamily="18" charset="0"/>
                <a:cs typeface="Times New Roman" panose="02020603050405020304" pitchFamily="18" charset="0"/>
              </a:rPr>
              <a:t>các yêu cầu trên yêu cầu nào được xem là một bài toán?</a:t>
            </a:r>
          </a:p>
          <a:p>
            <a:pPr algn="ctr"/>
            <a:endParaRPr lang="en-US" sz="2000"/>
          </a:p>
        </p:txBody>
      </p:sp>
      <p:sp>
        <p:nvSpPr>
          <p:cNvPr id="2" name="Title 1"/>
          <p:cNvSpPr>
            <a:spLocks noGrp="1"/>
          </p:cNvSpPr>
          <p:nvPr>
            <p:ph type="title"/>
          </p:nvPr>
        </p:nvSpPr>
        <p:spPr/>
        <p:txBody>
          <a:bodyPr>
            <a:normAutofit/>
          </a:bodyPr>
          <a:lstStyle/>
          <a:p>
            <a:r>
              <a:rPr lang="en-US" sz="3600" smtClean="0">
                <a:solidFill>
                  <a:schemeClr val="accent6"/>
                </a:solidFill>
                <a:latin typeface="Times New Roman" panose="02020603050405020304" pitchFamily="18" charset="0"/>
                <a:cs typeface="Times New Roman" panose="02020603050405020304" pitchFamily="18" charset="0"/>
              </a:rPr>
              <a:t>1. Bài toán</a:t>
            </a:r>
            <a:r>
              <a:rPr lang="en-US" sz="3600" smtClean="0">
                <a:latin typeface="Times New Roman" panose="02020603050405020304" pitchFamily="18" charset="0"/>
                <a:cs typeface="Times New Roman" panose="02020603050405020304" pitchFamily="18" charset="0"/>
              </a:rPr>
              <a:t/>
            </a:r>
            <a:br>
              <a:rPr lang="en-US" sz="3600" smtClean="0">
                <a:latin typeface="Times New Roman" panose="02020603050405020304" pitchFamily="18" charset="0"/>
                <a:cs typeface="Times New Roman" panose="02020603050405020304" pitchFamily="18" charset="0"/>
              </a:rPr>
            </a:br>
            <a:endParaRPr lang="en-US" sz="300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3599" y="1551127"/>
            <a:ext cx="7886700" cy="4351338"/>
          </a:xfrm>
        </p:spPr>
        <p:txBody>
          <a:bodyPr/>
          <a:lstStyle/>
          <a:p>
            <a:r>
              <a:rPr lang="en-US" b="1" i="1" smtClean="0">
                <a:solidFill>
                  <a:schemeClr val="accent1"/>
                </a:solidFill>
                <a:latin typeface="Times New Roman" panose="02020603050405020304" pitchFamily="18" charset="0"/>
                <a:cs typeface="Times New Roman" panose="02020603050405020304" pitchFamily="18" charset="0"/>
              </a:rPr>
              <a:t>Xét các yêu cầu sau:</a:t>
            </a:r>
          </a:p>
          <a:p>
            <a:pPr marL="514350" indent="-514350">
              <a:buAutoNum type="arabicPeriod"/>
            </a:pPr>
            <a:r>
              <a:rPr lang="en-US" smtClean="0">
                <a:solidFill>
                  <a:schemeClr val="accent6"/>
                </a:solidFill>
                <a:latin typeface="Times New Roman" panose="02020603050405020304" pitchFamily="18" charset="0"/>
                <a:cs typeface="Times New Roman" panose="02020603050405020304" pitchFamily="18" charset="0"/>
              </a:rPr>
              <a:t>Giải phương trình ax</a:t>
            </a:r>
            <a:r>
              <a:rPr lang="en-US" baseline="30000" smtClean="0">
                <a:solidFill>
                  <a:schemeClr val="accent6"/>
                </a:solidFill>
                <a:latin typeface="Times New Roman" panose="02020603050405020304" pitchFamily="18" charset="0"/>
                <a:cs typeface="Times New Roman" panose="02020603050405020304" pitchFamily="18" charset="0"/>
              </a:rPr>
              <a:t>2</a:t>
            </a:r>
            <a:r>
              <a:rPr lang="en-US" smtClean="0">
                <a:solidFill>
                  <a:schemeClr val="accent6"/>
                </a:solidFill>
                <a:latin typeface="Times New Roman" panose="02020603050405020304" pitchFamily="18" charset="0"/>
                <a:cs typeface="Times New Roman" panose="02020603050405020304" pitchFamily="18" charset="0"/>
              </a:rPr>
              <a:t> + bx + c = 0</a:t>
            </a:r>
          </a:p>
          <a:p>
            <a:pPr marL="514350" indent="-514350">
              <a:buAutoNum type="arabicPeriod"/>
            </a:pPr>
            <a:r>
              <a:rPr lang="en-US" smtClean="0">
                <a:solidFill>
                  <a:schemeClr val="accent4">
                    <a:lumMod val="75000"/>
                  </a:schemeClr>
                </a:solidFill>
                <a:latin typeface="Times New Roman" panose="02020603050405020304" pitchFamily="18" charset="0"/>
                <a:cs typeface="Times New Roman" panose="02020603050405020304" pitchFamily="18" charset="0"/>
              </a:rPr>
              <a:t>Viết một dòng chữ ra màn hình máy tính</a:t>
            </a:r>
          </a:p>
          <a:p>
            <a:pPr marL="514350" indent="-514350">
              <a:buAutoNum type="arabicPeriod"/>
            </a:pPr>
            <a:r>
              <a:rPr lang="en-US" smtClean="0">
                <a:solidFill>
                  <a:srgbClr val="7030A0"/>
                </a:solidFill>
                <a:latin typeface="Times New Roman" panose="02020603050405020304" pitchFamily="18" charset="0"/>
                <a:cs typeface="Times New Roman" panose="02020603050405020304" pitchFamily="18" charset="0"/>
              </a:rPr>
              <a:t>Xếp loại học lực của một lớp học</a:t>
            </a:r>
          </a:p>
          <a:p>
            <a:pPr marL="514350" indent="-514350">
              <a:buAutoNum type="arabicPeriod"/>
            </a:pPr>
            <a:r>
              <a:rPr lang="en-US" smtClean="0">
                <a:solidFill>
                  <a:schemeClr val="tx2"/>
                </a:solidFill>
                <a:latin typeface="Times New Roman" panose="02020603050405020304" pitchFamily="18" charset="0"/>
                <a:cs typeface="Times New Roman" panose="02020603050405020304" pitchFamily="18" charset="0"/>
              </a:rPr>
              <a:t>Tính chu vi và diện tích hình chữ nhật</a:t>
            </a:r>
          </a:p>
          <a:p>
            <a:pPr marL="514350" indent="-514350">
              <a:buAutoNum type="arabicPeriod"/>
            </a:pPr>
            <a:r>
              <a:rPr lang="en-US" smtClean="0">
                <a:solidFill>
                  <a:srgbClr val="C00000"/>
                </a:solidFill>
                <a:latin typeface="Times New Roman" panose="02020603050405020304" pitchFamily="18" charset="0"/>
                <a:cs typeface="Times New Roman" panose="02020603050405020304" pitchFamily="18" charset="0"/>
              </a:rPr>
              <a:t>Quản lí các bộ trong một cơ quan</a:t>
            </a:r>
          </a:p>
          <a:p>
            <a:pPr marL="0" indent="0">
              <a:buNone/>
            </a:pPr>
            <a:endParaRPr lang="en-US"/>
          </a:p>
        </p:txBody>
      </p:sp>
      <p:pic>
        <p:nvPicPr>
          <p:cNvPr id="1026" name="Picture 2" descr="Garçon De Dessin Animé Dessiné à La Main Point D&amp;#39;interrogation Illustration  Gratuite, Clipart Garçon, Confus, Problème De Réflexion Fichier PNG et PSD  pour le téléchargement libr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000" b="90000" l="10000" r="90000">
                        <a14:foregroundMark x1="77417" y1="34000" x2="78250" y2="9000"/>
                        <a14:foregroundMark x1="86250" y1="23583" x2="72583" y2="14667"/>
                        <a14:foregroundMark x1="69333" y1="40500" x2="69333" y2="34833"/>
                      </a14:backgroundRemoval>
                    </a14:imgEffect>
                  </a14:imgLayer>
                </a14:imgProps>
              </a:ext>
              <a:ext uri="{28A0092B-C50C-407E-A947-70E740481C1C}">
                <a14:useLocalDpi xmlns:a14="http://schemas.microsoft.com/office/drawing/2010/main" val="0"/>
              </a:ext>
            </a:extLst>
          </a:blip>
          <a:srcRect/>
          <a:stretch>
            <a:fillRect/>
          </a:stretch>
        </p:blipFill>
        <p:spPr bwMode="auto">
          <a:xfrm>
            <a:off x="0" y="4791313"/>
            <a:ext cx="1711234" cy="171123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1579052" y="4468680"/>
            <a:ext cx="7093053" cy="2112884"/>
            <a:chOff x="1579052" y="4468680"/>
            <a:chExt cx="7093053" cy="2112884"/>
          </a:xfrm>
        </p:grpSpPr>
        <p:sp>
          <p:nvSpPr>
            <p:cNvPr id="9" name="Freeform 8"/>
            <p:cNvSpPr/>
            <p:nvPr/>
          </p:nvSpPr>
          <p:spPr>
            <a:xfrm>
              <a:off x="2435215" y="4961849"/>
              <a:ext cx="2428358" cy="1619715"/>
            </a:xfrm>
            <a:custGeom>
              <a:avLst/>
              <a:gdLst>
                <a:gd name="connsiteX0" fmla="*/ 0 w 1781839"/>
                <a:gd name="connsiteY0" fmla="*/ 0 h 1188487"/>
                <a:gd name="connsiteX1" fmla="*/ 1781839 w 1781839"/>
                <a:gd name="connsiteY1" fmla="*/ 0 h 1188487"/>
                <a:gd name="connsiteX2" fmla="*/ 1781839 w 1781839"/>
                <a:gd name="connsiteY2" fmla="*/ 1188487 h 1188487"/>
                <a:gd name="connsiteX3" fmla="*/ 0 w 1781839"/>
                <a:gd name="connsiteY3" fmla="*/ 1188487 h 1188487"/>
                <a:gd name="connsiteX4" fmla="*/ 0 w 1781839"/>
                <a:gd name="connsiteY4" fmla="*/ 0 h 1188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839" h="1188487">
                  <a:moveTo>
                    <a:pt x="0" y="0"/>
                  </a:moveTo>
                  <a:lnTo>
                    <a:pt x="1781839" y="0"/>
                  </a:lnTo>
                  <a:lnTo>
                    <a:pt x="1781839" y="1188487"/>
                  </a:lnTo>
                  <a:lnTo>
                    <a:pt x="0" y="1188487"/>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85094" tIns="142240" rIns="142240" bIns="142240" numCol="1" spcCol="1270" anchor="ctr" anchorCtr="0">
              <a:noAutofit/>
            </a:bodyPr>
            <a:lstStyle/>
            <a:p>
              <a:pPr lvl="0" algn="l" defTabSz="889000">
                <a:lnSpc>
                  <a:spcPct val="90000"/>
                </a:lnSpc>
                <a:spcBef>
                  <a:spcPct val="0"/>
                </a:spcBef>
                <a:spcAft>
                  <a:spcPct val="35000"/>
                </a:spcAft>
              </a:pPr>
              <a:r>
                <a:rPr lang="en-US" sz="2000" kern="1200" smtClean="0">
                  <a:latin typeface="Times New Roman" panose="02020603050405020304" pitchFamily="18" charset="0"/>
                  <a:cs typeface="Times New Roman" panose="02020603050405020304" pitchFamily="18" charset="0"/>
                </a:rPr>
                <a:t>Yêu cầu </a:t>
              </a:r>
              <a:r>
                <a:rPr lang="en-US" sz="2000" b="1" kern="1200" smtClean="0">
                  <a:solidFill>
                    <a:srgbClr val="C00000"/>
                  </a:solidFill>
                  <a:latin typeface="Times New Roman" panose="02020603050405020304" pitchFamily="18" charset="0"/>
                  <a:cs typeface="Times New Roman" panose="02020603050405020304" pitchFamily="18" charset="0"/>
                </a:rPr>
                <a:t>1</a:t>
              </a:r>
              <a:r>
                <a:rPr lang="en-US" sz="2000" kern="1200" smtClean="0">
                  <a:latin typeface="Times New Roman" panose="02020603050405020304" pitchFamily="18" charset="0"/>
                  <a:cs typeface="Times New Roman" panose="02020603050405020304" pitchFamily="18" charset="0"/>
                </a:rPr>
                <a:t> và </a:t>
              </a:r>
              <a:r>
                <a:rPr lang="en-US" sz="2000" b="1" kern="1200" smtClean="0">
                  <a:solidFill>
                    <a:srgbClr val="C00000"/>
                  </a:solidFill>
                  <a:latin typeface="Times New Roman" panose="02020603050405020304" pitchFamily="18" charset="0"/>
                  <a:cs typeface="Times New Roman" panose="02020603050405020304" pitchFamily="18" charset="0"/>
                </a:rPr>
                <a:t>4</a:t>
              </a:r>
              <a:r>
                <a:rPr lang="en-US" sz="2000" kern="1200" smtClean="0">
                  <a:latin typeface="Times New Roman" panose="02020603050405020304" pitchFamily="18" charset="0"/>
                  <a:cs typeface="Times New Roman" panose="02020603050405020304" pitchFamily="18" charset="0"/>
                </a:rPr>
                <a:t> được xem là bài toán</a:t>
              </a:r>
              <a:endParaRPr lang="en-US" sz="2000" kern="1200">
                <a:latin typeface="Times New Roman" panose="02020603050405020304" pitchFamily="18" charset="0"/>
                <a:cs typeface="Times New Roman" panose="02020603050405020304" pitchFamily="18" charset="0"/>
              </a:endParaRPr>
            </a:p>
          </p:txBody>
        </p:sp>
        <p:sp>
          <p:nvSpPr>
            <p:cNvPr id="10" name="Freeform 9"/>
            <p:cNvSpPr/>
            <p:nvPr/>
          </p:nvSpPr>
          <p:spPr>
            <a:xfrm>
              <a:off x="1579052" y="4468680"/>
              <a:ext cx="1227909" cy="1106430"/>
            </a:xfrm>
            <a:custGeom>
              <a:avLst/>
              <a:gdLst>
                <a:gd name="connsiteX0" fmla="*/ 0 w 1187893"/>
                <a:gd name="connsiteY0" fmla="*/ 593947 h 1187893"/>
                <a:gd name="connsiteX1" fmla="*/ 593947 w 1187893"/>
                <a:gd name="connsiteY1" fmla="*/ 0 h 1187893"/>
                <a:gd name="connsiteX2" fmla="*/ 1187894 w 1187893"/>
                <a:gd name="connsiteY2" fmla="*/ 593947 h 1187893"/>
                <a:gd name="connsiteX3" fmla="*/ 593947 w 1187893"/>
                <a:gd name="connsiteY3" fmla="*/ 1187894 h 1187893"/>
                <a:gd name="connsiteX4" fmla="*/ 0 w 1187893"/>
                <a:gd name="connsiteY4" fmla="*/ 593947 h 1187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893" h="1187893">
                  <a:moveTo>
                    <a:pt x="0" y="593947"/>
                  </a:moveTo>
                  <a:cubicBezTo>
                    <a:pt x="0" y="265919"/>
                    <a:pt x="265919" y="0"/>
                    <a:pt x="593947" y="0"/>
                  </a:cubicBezTo>
                  <a:cubicBezTo>
                    <a:pt x="921975" y="0"/>
                    <a:pt x="1187894" y="265919"/>
                    <a:pt x="1187894" y="593947"/>
                  </a:cubicBezTo>
                  <a:cubicBezTo>
                    <a:pt x="1187894" y="921975"/>
                    <a:pt x="921975" y="1187894"/>
                    <a:pt x="593947" y="1187894"/>
                  </a:cubicBezTo>
                  <a:cubicBezTo>
                    <a:pt x="265919" y="1187894"/>
                    <a:pt x="0" y="921975"/>
                    <a:pt x="0" y="593947"/>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3963" tIns="173963" rIns="173963" bIns="173963" numCol="1" spcCol="1270" anchor="ctr" anchorCtr="0">
              <a:noAutofit/>
            </a:bodyPr>
            <a:lstStyle/>
            <a:p>
              <a:pPr lvl="0" algn="ctr" defTabSz="1333500">
                <a:lnSpc>
                  <a:spcPct val="90000"/>
                </a:lnSpc>
                <a:spcBef>
                  <a:spcPct val="0"/>
                </a:spcBef>
                <a:spcAft>
                  <a:spcPct val="35000"/>
                </a:spcAft>
              </a:pPr>
              <a:r>
                <a:rPr lang="en-US" sz="3000" kern="1200" smtClean="0"/>
                <a:t> </a:t>
              </a:r>
              <a:r>
                <a:rPr lang="en-US" sz="1600" kern="1200" smtClean="0">
                  <a:latin typeface="Times New Roman" panose="02020603050405020304" pitchFamily="18" charset="0"/>
                  <a:cs typeface="Times New Roman" panose="02020603050405020304" pitchFamily="18" charset="0"/>
                </a:rPr>
                <a:t>Toán học</a:t>
              </a:r>
              <a:endParaRPr lang="en-US" sz="1600" kern="1200">
                <a:latin typeface="Times New Roman" panose="02020603050405020304" pitchFamily="18" charset="0"/>
                <a:cs typeface="Times New Roman" panose="02020603050405020304" pitchFamily="18" charset="0"/>
              </a:endParaRPr>
            </a:p>
          </p:txBody>
        </p:sp>
        <p:sp>
          <p:nvSpPr>
            <p:cNvPr id="11" name="Freeform 10"/>
            <p:cNvSpPr/>
            <p:nvPr/>
          </p:nvSpPr>
          <p:spPr>
            <a:xfrm>
              <a:off x="6123458" y="4864425"/>
              <a:ext cx="2548647" cy="1699948"/>
            </a:xfrm>
            <a:custGeom>
              <a:avLst/>
              <a:gdLst>
                <a:gd name="connsiteX0" fmla="*/ 0 w 1781839"/>
                <a:gd name="connsiteY0" fmla="*/ 0 h 1188487"/>
                <a:gd name="connsiteX1" fmla="*/ 1781839 w 1781839"/>
                <a:gd name="connsiteY1" fmla="*/ 0 h 1188487"/>
                <a:gd name="connsiteX2" fmla="*/ 1781839 w 1781839"/>
                <a:gd name="connsiteY2" fmla="*/ 1188487 h 1188487"/>
                <a:gd name="connsiteX3" fmla="*/ 0 w 1781839"/>
                <a:gd name="connsiteY3" fmla="*/ 1188487 h 1188487"/>
                <a:gd name="connsiteX4" fmla="*/ 0 w 1781839"/>
                <a:gd name="connsiteY4" fmla="*/ 0 h 1188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839" h="1188487">
                  <a:moveTo>
                    <a:pt x="0" y="0"/>
                  </a:moveTo>
                  <a:lnTo>
                    <a:pt x="1781839" y="0"/>
                  </a:lnTo>
                  <a:lnTo>
                    <a:pt x="1781839" y="1188487"/>
                  </a:lnTo>
                  <a:lnTo>
                    <a:pt x="0" y="1188487"/>
                  </a:lnTo>
                  <a:lnTo>
                    <a:pt x="0" y="0"/>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285094" tIns="142240" rIns="142240" bIns="142240" numCol="1" spcCol="1270" anchor="ctr" anchorCtr="0">
              <a:noAutofit/>
            </a:bodyPr>
            <a:lstStyle/>
            <a:p>
              <a:pPr lvl="0" algn="l" defTabSz="889000">
                <a:lnSpc>
                  <a:spcPct val="90000"/>
                </a:lnSpc>
                <a:spcBef>
                  <a:spcPct val="0"/>
                </a:spcBef>
                <a:spcAft>
                  <a:spcPct val="35000"/>
                </a:spcAft>
              </a:pPr>
              <a:r>
                <a:rPr lang="en-US" sz="2000" b="1" i="1" kern="1200" smtClean="0">
                  <a:solidFill>
                    <a:srgbClr val="C00000"/>
                  </a:solidFill>
                  <a:latin typeface="Times New Roman" panose="02020603050405020304" pitchFamily="18" charset="0"/>
                  <a:cs typeface="Times New Roman" panose="02020603050405020304" pitchFamily="18" charset="0"/>
                </a:rPr>
                <a:t>Tất cả </a:t>
              </a:r>
              <a:r>
                <a:rPr lang="en-US" sz="2000" kern="1200" smtClean="0">
                  <a:latin typeface="Times New Roman" panose="02020603050405020304" pitchFamily="18" charset="0"/>
                  <a:cs typeface="Times New Roman" panose="02020603050405020304" pitchFamily="18" charset="0"/>
                </a:rPr>
                <a:t>những yêu cầu trên đều được xem là bài toán.</a:t>
              </a:r>
              <a:endParaRPr lang="en-US" sz="2000" kern="1200">
                <a:latin typeface="Times New Roman" panose="02020603050405020304" pitchFamily="18" charset="0"/>
                <a:cs typeface="Times New Roman" panose="02020603050405020304" pitchFamily="18" charset="0"/>
              </a:endParaRPr>
            </a:p>
          </p:txBody>
        </p:sp>
        <p:sp>
          <p:nvSpPr>
            <p:cNvPr id="14" name="Freeform 13"/>
            <p:cNvSpPr/>
            <p:nvPr/>
          </p:nvSpPr>
          <p:spPr>
            <a:xfrm>
              <a:off x="5430799" y="4486318"/>
              <a:ext cx="1071153" cy="1071153"/>
            </a:xfrm>
            <a:custGeom>
              <a:avLst/>
              <a:gdLst>
                <a:gd name="connsiteX0" fmla="*/ 0 w 1187893"/>
                <a:gd name="connsiteY0" fmla="*/ 593947 h 1187893"/>
                <a:gd name="connsiteX1" fmla="*/ 593947 w 1187893"/>
                <a:gd name="connsiteY1" fmla="*/ 0 h 1187893"/>
                <a:gd name="connsiteX2" fmla="*/ 1187894 w 1187893"/>
                <a:gd name="connsiteY2" fmla="*/ 593947 h 1187893"/>
                <a:gd name="connsiteX3" fmla="*/ 593947 w 1187893"/>
                <a:gd name="connsiteY3" fmla="*/ 1187894 h 1187893"/>
                <a:gd name="connsiteX4" fmla="*/ 0 w 1187893"/>
                <a:gd name="connsiteY4" fmla="*/ 593947 h 1187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893" h="1187893">
                  <a:moveTo>
                    <a:pt x="0" y="593947"/>
                  </a:moveTo>
                  <a:cubicBezTo>
                    <a:pt x="0" y="265919"/>
                    <a:pt x="265919" y="0"/>
                    <a:pt x="593947" y="0"/>
                  </a:cubicBezTo>
                  <a:cubicBezTo>
                    <a:pt x="921975" y="0"/>
                    <a:pt x="1187894" y="265919"/>
                    <a:pt x="1187894" y="593947"/>
                  </a:cubicBezTo>
                  <a:cubicBezTo>
                    <a:pt x="1187894" y="921975"/>
                    <a:pt x="921975" y="1187894"/>
                    <a:pt x="593947" y="1187894"/>
                  </a:cubicBezTo>
                  <a:cubicBezTo>
                    <a:pt x="265919" y="1187894"/>
                    <a:pt x="0" y="921975"/>
                    <a:pt x="0" y="593947"/>
                  </a:cubicBez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173963" tIns="173963" rIns="173963" bIns="173963" numCol="1" spcCol="1270" anchor="ctr" anchorCtr="0">
              <a:noAutofit/>
            </a:bodyPr>
            <a:lstStyle/>
            <a:p>
              <a:pPr lvl="0" algn="ctr" defTabSz="1333500">
                <a:lnSpc>
                  <a:spcPct val="90000"/>
                </a:lnSpc>
                <a:spcBef>
                  <a:spcPct val="0"/>
                </a:spcBef>
                <a:spcAft>
                  <a:spcPct val="35000"/>
                </a:spcAft>
              </a:pPr>
              <a:r>
                <a:rPr lang="en-US" kern="1200" smtClean="0">
                  <a:latin typeface="Times New Roman" panose="02020603050405020304" pitchFamily="18" charset="0"/>
                  <a:cs typeface="Times New Roman" panose="02020603050405020304" pitchFamily="18" charset="0"/>
                </a:rPr>
                <a:t>Tin học</a:t>
              </a:r>
              <a:endParaRPr lang="en-US" kern="1200">
                <a:latin typeface="Times New Roman" panose="02020603050405020304" pitchFamily="18" charset="0"/>
                <a:cs typeface="Times New Roman" panose="02020603050405020304" pitchFamily="18" charset="0"/>
              </a:endParaRPr>
            </a:p>
          </p:txBody>
        </p:sp>
      </p:grpSp>
      <p:sp>
        <p:nvSpPr>
          <p:cNvPr id="15" name="Rectangle 14"/>
          <p:cNvSpPr/>
          <p:nvPr/>
        </p:nvSpPr>
        <p:spPr>
          <a:xfrm>
            <a:off x="637863" y="1027907"/>
            <a:ext cx="2146742" cy="523220"/>
          </a:xfrm>
          <a:prstGeom prst="rect">
            <a:avLst/>
          </a:prstGeom>
        </p:spPr>
        <p:txBody>
          <a:bodyPr wrap="none">
            <a:spAutoFit/>
          </a:bodyPr>
          <a:lstStyle/>
          <a:p>
            <a:r>
              <a:rPr lang="en-US" sz="2800">
                <a:solidFill>
                  <a:schemeClr val="accent2"/>
                </a:solidFill>
                <a:latin typeface="Times New Roman" panose="02020603050405020304" pitchFamily="18" charset="0"/>
                <a:cs typeface="Times New Roman" panose="02020603050405020304" pitchFamily="18" charset="0"/>
              </a:rPr>
              <a:t>a) Khái niệm </a:t>
            </a:r>
            <a:endParaRPr lang="en-US" sz="2800"/>
          </a:p>
        </p:txBody>
      </p:sp>
      <p:sp>
        <p:nvSpPr>
          <p:cNvPr id="6" name="Right Arrow 5"/>
          <p:cNvSpPr/>
          <p:nvPr/>
        </p:nvSpPr>
        <p:spPr>
          <a:xfrm>
            <a:off x="2176133" y="4813613"/>
            <a:ext cx="5930537" cy="1867989"/>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i="1" smtClean="0">
                <a:latin typeface="Times New Roman" panose="02020603050405020304" pitchFamily="18" charset="0"/>
                <a:cs typeface="Times New Roman" panose="02020603050405020304" pitchFamily="18" charset="0"/>
              </a:rPr>
              <a:t>Vậy bài toán trong Tin học là gì? </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382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1000"/>
                                        <p:tgtEl>
                                          <p:spTgt spid="1026"/>
                                        </p:tgtEl>
                                      </p:cBhvr>
                                    </p:animEffect>
                                    <p:anim calcmode="lin" valueType="num">
                                      <p:cBhvr>
                                        <p:cTn id="50" dur="1000" fill="hold"/>
                                        <p:tgtEl>
                                          <p:spTgt spid="1026"/>
                                        </p:tgtEl>
                                        <p:attrNameLst>
                                          <p:attrName>ppt_x</p:attrName>
                                        </p:attrNameLst>
                                      </p:cBhvr>
                                      <p:tavLst>
                                        <p:tav tm="0">
                                          <p:val>
                                            <p:strVal val="#ppt_x"/>
                                          </p:val>
                                        </p:tav>
                                        <p:tav tm="100000">
                                          <p:val>
                                            <p:strVal val="#ppt_x"/>
                                          </p:val>
                                        </p:tav>
                                      </p:tavLst>
                                    </p:anim>
                                    <p:anim calcmode="lin" valueType="num">
                                      <p:cBhvr>
                                        <p:cTn id="51" dur="1000" fill="hold"/>
                                        <p:tgtEl>
                                          <p:spTgt spid="10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026"/>
                                        </p:tgtEl>
                                        <p:attrNameLst>
                                          <p:attrName>ppt_x</p:attrName>
                                        </p:attrNameLst>
                                      </p:cBhvr>
                                      <p:tavLst>
                                        <p:tav tm="0">
                                          <p:val>
                                            <p:strVal val="ppt_x"/>
                                          </p:val>
                                        </p:tav>
                                        <p:tav tm="100000">
                                          <p:val>
                                            <p:strVal val="ppt_x"/>
                                          </p:val>
                                        </p:tav>
                                      </p:tavLst>
                                    </p:anim>
                                    <p:anim calcmode="lin" valueType="num">
                                      <p:cBhvr additive="base">
                                        <p:cTn id="61" dur="500"/>
                                        <p:tgtEl>
                                          <p:spTgt spid="1026"/>
                                        </p:tgtEl>
                                        <p:attrNameLst>
                                          <p:attrName>ppt_y</p:attrName>
                                        </p:attrNameLst>
                                      </p:cBhvr>
                                      <p:tavLst>
                                        <p:tav tm="0">
                                          <p:val>
                                            <p:strVal val="ppt_y"/>
                                          </p:val>
                                        </p:tav>
                                        <p:tav tm="100000">
                                          <p:val>
                                            <p:strVal val="1+ppt_h/2"/>
                                          </p:val>
                                        </p:tav>
                                      </p:tavLst>
                                    </p:anim>
                                    <p:set>
                                      <p:cBhvr>
                                        <p:cTn id="62" dur="1" fill="hold">
                                          <p:stCondLst>
                                            <p:cond delay="499"/>
                                          </p:stCondLst>
                                        </p:cTn>
                                        <p:tgtEl>
                                          <p:spTgt spid="1026"/>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7"/>
                                        </p:tgtEl>
                                        <p:attrNameLst>
                                          <p:attrName>ppt_x</p:attrName>
                                        </p:attrNameLst>
                                      </p:cBhvr>
                                      <p:tavLst>
                                        <p:tav tm="0">
                                          <p:val>
                                            <p:strVal val="ppt_x"/>
                                          </p:val>
                                        </p:tav>
                                        <p:tav tm="100000">
                                          <p:val>
                                            <p:strVal val="ppt_x"/>
                                          </p:val>
                                        </p:tav>
                                      </p:tavLst>
                                    </p:anim>
                                    <p:anim calcmode="lin" valueType="num">
                                      <p:cBhvr additive="base">
                                        <p:cTn id="65" dur="500"/>
                                        <p:tgtEl>
                                          <p:spTgt spid="7"/>
                                        </p:tgtEl>
                                        <p:attrNameLst>
                                          <p:attrName>ppt_y</p:attrName>
                                        </p:attrNameLst>
                                      </p:cBhvr>
                                      <p:tavLst>
                                        <p:tav tm="0">
                                          <p:val>
                                            <p:strVal val="ppt_y"/>
                                          </p:val>
                                        </p:tav>
                                        <p:tav tm="100000">
                                          <p:val>
                                            <p:strVal val="1+ppt_h/2"/>
                                          </p:val>
                                        </p:tav>
                                      </p:tavLst>
                                    </p:anim>
                                    <p:set>
                                      <p:cBhvr>
                                        <p:cTn id="66" dur="1" fill="hold">
                                          <p:stCondLst>
                                            <p:cond delay="499"/>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ircle(in)">
                                      <p:cBhvr>
                                        <p:cTn id="71" dur="2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circle(in)">
                                      <p:cBhvr>
                                        <p:cTn id="8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 grpId="0"/>
      <p:bldP spid="1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24" y="352062"/>
            <a:ext cx="7886700" cy="1325563"/>
          </a:xfrm>
        </p:spPr>
        <p:txBody>
          <a:bodyPr>
            <a:normAutofit/>
          </a:bodyPr>
          <a:lstStyle/>
          <a:p>
            <a:pPr algn="ctr"/>
            <a:r>
              <a:rPr lang="en-US" sz="3600" smtClean="0">
                <a:solidFill>
                  <a:srgbClr val="C00000"/>
                </a:solidFill>
                <a:latin typeface="Times New Roman" panose="02020603050405020304" pitchFamily="18" charset="0"/>
                <a:cs typeface="Times New Roman" panose="02020603050405020304" pitchFamily="18" charset="0"/>
              </a:rPr>
              <a:t>Khái niệm bài toán trong Tin học</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336617" y="1965008"/>
            <a:ext cx="5721532" cy="2612572"/>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smtClean="0">
                <a:solidFill>
                  <a:srgbClr val="0070C0"/>
                </a:solidFill>
                <a:latin typeface="Times New Roman" panose="02020603050405020304" pitchFamily="18" charset="0"/>
                <a:cs typeface="Times New Roman" panose="02020603050405020304" pitchFamily="18" charset="0"/>
              </a:rPr>
              <a:t>Bài toán trong Tin học là một việc nào đó ta muốn máy tính thực hiện </a:t>
            </a:r>
            <a:endParaRPr lang="en-US" sz="400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667" b="98611" l="9167" r="90000">
                        <a14:foregroundMark x1="48611" y1="54167" x2="48611" y2="41389"/>
                        <a14:foregroundMark x1="46667" y1="51111" x2="46111" y2="39167"/>
                        <a14:foregroundMark x1="48056" y1="38889" x2="46944" y2="31667"/>
                        <a14:foregroundMark x1="56111" y1="33889" x2="56111" y2="33889"/>
                      </a14:backgroundRemoval>
                    </a14:imgEffect>
                  </a14:imgLayer>
                </a14:imgProps>
              </a:ext>
              <a:ext uri="{28A0092B-C50C-407E-A947-70E740481C1C}">
                <a14:useLocalDpi xmlns:a14="http://schemas.microsoft.com/office/drawing/2010/main" val="0"/>
              </a:ext>
            </a:extLst>
          </a:blip>
          <a:stretch>
            <a:fillRect/>
          </a:stretch>
        </p:blipFill>
        <p:spPr>
          <a:xfrm>
            <a:off x="-460466" y="3057119"/>
            <a:ext cx="3429000" cy="3429000"/>
          </a:xfrm>
          <a:prstGeom prst="rect">
            <a:avLst/>
          </a:prstGeom>
        </p:spPr>
      </p:pic>
    </p:spTree>
    <p:extLst>
      <p:ext uri="{BB962C8B-B14F-4D97-AF65-F5344CB8AC3E}">
        <p14:creationId xmlns:p14="http://schemas.microsoft.com/office/powerpoint/2010/main" val="2234709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937"/>
            <a:ext cx="7886700" cy="1325563"/>
          </a:xfrm>
        </p:spPr>
        <p:txBody>
          <a:bodyPr>
            <a:normAutofit/>
          </a:bodyPr>
          <a:lstStyle/>
          <a:p>
            <a:r>
              <a:rPr lang="en-US" sz="3600" smtClean="0">
                <a:solidFill>
                  <a:schemeClr val="accent6"/>
                </a:solidFill>
                <a:latin typeface="Times New Roman" panose="02020603050405020304" pitchFamily="18" charset="0"/>
                <a:cs typeface="Times New Roman" panose="02020603050405020304" pitchFamily="18" charset="0"/>
              </a:rPr>
              <a:t>b) Thành phần  </a:t>
            </a:r>
            <a:endParaRPr lang="en-US" sz="3600">
              <a:solidFill>
                <a:schemeClr val="accent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7445" y="1446803"/>
            <a:ext cx="7886700" cy="4351338"/>
          </a:xfrm>
        </p:spPr>
        <p:txBody>
          <a:bodyPr/>
          <a:lstStyle/>
          <a:p>
            <a:r>
              <a:rPr lang="en-US" smtClean="0">
                <a:solidFill>
                  <a:schemeClr val="accent1"/>
                </a:solidFill>
                <a:latin typeface="Times New Roman" panose="02020603050405020304" pitchFamily="18" charset="0"/>
                <a:cs typeface="Times New Roman" panose="02020603050405020304" pitchFamily="18" charset="0"/>
              </a:rPr>
              <a:t>Các yếu tố cần thiết khi giải một bài toán </a:t>
            </a:r>
            <a:endParaRPr lang="en-US">
              <a:solidFill>
                <a:schemeClr val="accent1"/>
              </a:solidFill>
              <a:latin typeface="Times New Roman" panose="02020603050405020304" pitchFamily="18" charset="0"/>
              <a:cs typeface="Times New Roman" panose="02020603050405020304" pitchFamily="18" charset="0"/>
            </a:endParaRPr>
          </a:p>
        </p:txBody>
      </p:sp>
      <p:sp>
        <p:nvSpPr>
          <p:cNvPr id="6" name="Freeform 5"/>
          <p:cNvSpPr/>
          <p:nvPr/>
        </p:nvSpPr>
        <p:spPr>
          <a:xfrm>
            <a:off x="425822" y="2053114"/>
            <a:ext cx="2130176" cy="852070"/>
          </a:xfrm>
          <a:custGeom>
            <a:avLst/>
            <a:gdLst>
              <a:gd name="connsiteX0" fmla="*/ 0 w 2130176"/>
              <a:gd name="connsiteY0" fmla="*/ 0 h 852070"/>
              <a:gd name="connsiteX1" fmla="*/ 2130176 w 2130176"/>
              <a:gd name="connsiteY1" fmla="*/ 0 h 852070"/>
              <a:gd name="connsiteX2" fmla="*/ 2130176 w 2130176"/>
              <a:gd name="connsiteY2" fmla="*/ 852070 h 852070"/>
              <a:gd name="connsiteX3" fmla="*/ 0 w 2130176"/>
              <a:gd name="connsiteY3" fmla="*/ 852070 h 852070"/>
              <a:gd name="connsiteX4" fmla="*/ 0 w 2130176"/>
              <a:gd name="connsiteY4" fmla="*/ 0 h 8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176" h="852070">
                <a:moveTo>
                  <a:pt x="0" y="0"/>
                </a:moveTo>
                <a:lnTo>
                  <a:pt x="2130176" y="0"/>
                </a:lnTo>
                <a:lnTo>
                  <a:pt x="2130176" y="852070"/>
                </a:lnTo>
                <a:lnTo>
                  <a:pt x="0" y="852070"/>
                </a:lnTo>
                <a:lnTo>
                  <a:pt x="0" y="0"/>
                </a:lnTo>
                <a:close/>
              </a:path>
            </a:pathLst>
          </a:custGeom>
          <a:solidFill>
            <a:schemeClr val="accent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smtClean="0">
                <a:latin typeface="Times New Roman" panose="02020603050405020304" pitchFamily="18" charset="0"/>
                <a:cs typeface="Times New Roman" panose="02020603050405020304" pitchFamily="18" charset="0"/>
              </a:rPr>
              <a:t>Toán học</a:t>
            </a:r>
            <a:endParaRPr lang="en-US" sz="3100" kern="1200">
              <a:latin typeface="Times New Roman" panose="02020603050405020304" pitchFamily="18" charset="0"/>
              <a:cs typeface="Times New Roman" panose="02020603050405020304" pitchFamily="18" charset="0"/>
            </a:endParaRPr>
          </a:p>
        </p:txBody>
      </p:sp>
      <p:sp>
        <p:nvSpPr>
          <p:cNvPr id="7" name="Freeform 6"/>
          <p:cNvSpPr/>
          <p:nvPr/>
        </p:nvSpPr>
        <p:spPr>
          <a:xfrm>
            <a:off x="425822" y="2931311"/>
            <a:ext cx="2130176" cy="2110951"/>
          </a:xfrm>
          <a:custGeom>
            <a:avLst/>
            <a:gdLst>
              <a:gd name="connsiteX0" fmla="*/ 0 w 2130176"/>
              <a:gd name="connsiteY0" fmla="*/ 0 h 3573990"/>
              <a:gd name="connsiteX1" fmla="*/ 2130176 w 2130176"/>
              <a:gd name="connsiteY1" fmla="*/ 0 h 3573990"/>
              <a:gd name="connsiteX2" fmla="*/ 2130176 w 2130176"/>
              <a:gd name="connsiteY2" fmla="*/ 3573990 h 3573990"/>
              <a:gd name="connsiteX3" fmla="*/ 0 w 2130176"/>
              <a:gd name="connsiteY3" fmla="*/ 3573990 h 3573990"/>
              <a:gd name="connsiteX4" fmla="*/ 0 w 2130176"/>
              <a:gd name="connsiteY4" fmla="*/ 0 h 357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176" h="3573990">
                <a:moveTo>
                  <a:pt x="0" y="0"/>
                </a:moveTo>
                <a:lnTo>
                  <a:pt x="2130176" y="0"/>
                </a:lnTo>
                <a:lnTo>
                  <a:pt x="2130176" y="3573990"/>
                </a:lnTo>
                <a:lnTo>
                  <a:pt x="0" y="3573990"/>
                </a:lnTo>
                <a:lnTo>
                  <a:pt x="0" y="0"/>
                </a:lnTo>
                <a:close/>
              </a:path>
            </a:pathLst>
          </a:custGeom>
          <a:solidFill>
            <a:schemeClr val="accent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smtClean="0">
                <a:latin typeface="Times New Roman" panose="02020603050405020304" pitchFamily="18" charset="0"/>
                <a:cs typeface="Times New Roman" panose="02020603050405020304" pitchFamily="18" charset="0"/>
              </a:rPr>
              <a:t>Giả thiết</a:t>
            </a:r>
          </a:p>
          <a:p>
            <a:pPr marL="0" lvl="1" algn="l" defTabSz="1377950">
              <a:lnSpc>
                <a:spcPct val="90000"/>
              </a:lnSpc>
              <a:spcBef>
                <a:spcPct val="0"/>
              </a:spcBef>
              <a:spcAft>
                <a:spcPct val="15000"/>
              </a:spcAft>
            </a:pPr>
            <a:endParaRPr lang="en-US" sz="3100" kern="1200">
              <a:latin typeface="Times New Roman" panose="02020603050405020304" pitchFamily="18" charset="0"/>
              <a:cs typeface="Times New Roman" panose="02020603050405020304" pitchFamily="18" charset="0"/>
            </a:endParaRPr>
          </a:p>
          <a:p>
            <a:pPr marL="285750" lvl="1" indent="-285750" algn="l" defTabSz="1377950">
              <a:lnSpc>
                <a:spcPct val="90000"/>
              </a:lnSpc>
              <a:spcBef>
                <a:spcPct val="0"/>
              </a:spcBef>
              <a:spcAft>
                <a:spcPct val="15000"/>
              </a:spcAft>
              <a:buChar char="••"/>
            </a:pPr>
            <a:r>
              <a:rPr lang="en-US" sz="3100" kern="1200" smtClean="0">
                <a:latin typeface="Times New Roman" panose="02020603050405020304" pitchFamily="18" charset="0"/>
                <a:cs typeface="Times New Roman" panose="02020603050405020304" pitchFamily="18" charset="0"/>
              </a:rPr>
              <a:t>Kết luận</a:t>
            </a:r>
            <a:endParaRPr lang="en-US" sz="3100" kern="1200">
              <a:latin typeface="Times New Roman" panose="02020603050405020304" pitchFamily="18" charset="0"/>
              <a:cs typeface="Times New Roman" panose="02020603050405020304" pitchFamily="18" charset="0"/>
            </a:endParaRPr>
          </a:p>
        </p:txBody>
      </p:sp>
      <p:sp>
        <p:nvSpPr>
          <p:cNvPr id="8" name="Freeform 7"/>
          <p:cNvSpPr/>
          <p:nvPr/>
        </p:nvSpPr>
        <p:spPr>
          <a:xfrm>
            <a:off x="2927489" y="2092303"/>
            <a:ext cx="3266613" cy="852070"/>
          </a:xfrm>
          <a:custGeom>
            <a:avLst/>
            <a:gdLst>
              <a:gd name="connsiteX0" fmla="*/ 0 w 2130176"/>
              <a:gd name="connsiteY0" fmla="*/ 0 h 852070"/>
              <a:gd name="connsiteX1" fmla="*/ 2130176 w 2130176"/>
              <a:gd name="connsiteY1" fmla="*/ 0 h 852070"/>
              <a:gd name="connsiteX2" fmla="*/ 2130176 w 2130176"/>
              <a:gd name="connsiteY2" fmla="*/ 852070 h 852070"/>
              <a:gd name="connsiteX3" fmla="*/ 0 w 2130176"/>
              <a:gd name="connsiteY3" fmla="*/ 852070 h 852070"/>
              <a:gd name="connsiteX4" fmla="*/ 0 w 2130176"/>
              <a:gd name="connsiteY4" fmla="*/ 0 h 8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176" h="852070">
                <a:moveTo>
                  <a:pt x="0" y="0"/>
                </a:moveTo>
                <a:lnTo>
                  <a:pt x="2130176" y="0"/>
                </a:lnTo>
                <a:lnTo>
                  <a:pt x="2130176" y="852070"/>
                </a:lnTo>
                <a:lnTo>
                  <a:pt x="0" y="852070"/>
                </a:lnTo>
                <a:lnTo>
                  <a:pt x="0" y="0"/>
                </a:lnTo>
                <a:close/>
              </a:path>
            </a:pathLst>
          </a:custGeom>
          <a:solidFill>
            <a:schemeClr val="accent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smtClean="0">
                <a:latin typeface="Times New Roman" panose="02020603050405020304" pitchFamily="18" charset="0"/>
                <a:cs typeface="Times New Roman" panose="02020603050405020304" pitchFamily="18" charset="0"/>
              </a:rPr>
              <a:t>Tin học </a:t>
            </a:r>
            <a:endParaRPr lang="en-US" sz="3100" kern="1200">
              <a:latin typeface="Times New Roman" panose="02020603050405020304" pitchFamily="18" charset="0"/>
              <a:cs typeface="Times New Roman" panose="02020603050405020304" pitchFamily="18" charset="0"/>
            </a:endParaRPr>
          </a:p>
        </p:txBody>
      </p:sp>
      <p:sp>
        <p:nvSpPr>
          <p:cNvPr id="9" name="Freeform 8"/>
          <p:cNvSpPr/>
          <p:nvPr/>
        </p:nvSpPr>
        <p:spPr>
          <a:xfrm>
            <a:off x="2927489" y="2931311"/>
            <a:ext cx="3266613" cy="2110951"/>
          </a:xfrm>
          <a:custGeom>
            <a:avLst/>
            <a:gdLst>
              <a:gd name="connsiteX0" fmla="*/ 0 w 2130176"/>
              <a:gd name="connsiteY0" fmla="*/ 0 h 3573990"/>
              <a:gd name="connsiteX1" fmla="*/ 2130176 w 2130176"/>
              <a:gd name="connsiteY1" fmla="*/ 0 h 3573990"/>
              <a:gd name="connsiteX2" fmla="*/ 2130176 w 2130176"/>
              <a:gd name="connsiteY2" fmla="*/ 3573990 h 3573990"/>
              <a:gd name="connsiteX3" fmla="*/ 0 w 2130176"/>
              <a:gd name="connsiteY3" fmla="*/ 3573990 h 3573990"/>
              <a:gd name="connsiteX4" fmla="*/ 0 w 2130176"/>
              <a:gd name="connsiteY4" fmla="*/ 0 h 357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176" h="3573990">
                <a:moveTo>
                  <a:pt x="0" y="0"/>
                </a:moveTo>
                <a:lnTo>
                  <a:pt x="2130176" y="0"/>
                </a:lnTo>
                <a:lnTo>
                  <a:pt x="2130176" y="3573990"/>
                </a:lnTo>
                <a:lnTo>
                  <a:pt x="0" y="3573990"/>
                </a:lnTo>
                <a:lnTo>
                  <a:pt x="0" y="0"/>
                </a:lnTo>
                <a:close/>
              </a:path>
            </a:pathLst>
          </a:custGeom>
          <a:solidFill>
            <a:schemeClr val="accent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smtClean="0">
                <a:latin typeface="Times New Roman" panose="02020603050405020304" pitchFamily="18" charset="0"/>
                <a:cs typeface="Times New Roman" panose="02020603050405020304" pitchFamily="18" charset="0"/>
              </a:rPr>
              <a:t>Đưa vào máy thông tin gì</a:t>
            </a:r>
            <a:endParaRPr lang="en-US" sz="3100" kern="1200">
              <a:latin typeface="Times New Roman" panose="02020603050405020304" pitchFamily="18" charset="0"/>
              <a:cs typeface="Times New Roman" panose="02020603050405020304" pitchFamily="18" charset="0"/>
            </a:endParaRPr>
          </a:p>
          <a:p>
            <a:pPr marL="285750" lvl="1" indent="-285750" algn="l" defTabSz="1377950">
              <a:lnSpc>
                <a:spcPct val="90000"/>
              </a:lnSpc>
              <a:spcBef>
                <a:spcPct val="0"/>
              </a:spcBef>
              <a:spcAft>
                <a:spcPct val="15000"/>
              </a:spcAft>
              <a:buChar char="••"/>
            </a:pPr>
            <a:r>
              <a:rPr lang="en-US" sz="3100" kern="1200" smtClean="0">
                <a:latin typeface="Times New Roman" panose="02020603050405020304" pitchFamily="18" charset="0"/>
                <a:cs typeface="Times New Roman" panose="02020603050405020304" pitchFamily="18" charset="0"/>
              </a:rPr>
              <a:t>Cần lấy ra thông tin gì</a:t>
            </a:r>
            <a:endParaRPr lang="en-US" sz="3100" kern="1200">
              <a:latin typeface="Times New Roman" panose="02020603050405020304" pitchFamily="18" charset="0"/>
              <a:cs typeface="Times New Roman" panose="02020603050405020304" pitchFamily="18" charset="0"/>
            </a:endParaRPr>
          </a:p>
        </p:txBody>
      </p:sp>
      <p:sp>
        <p:nvSpPr>
          <p:cNvPr id="10" name="Freeform 9"/>
          <p:cNvSpPr/>
          <p:nvPr/>
        </p:nvSpPr>
        <p:spPr>
          <a:xfrm>
            <a:off x="6565593" y="2079241"/>
            <a:ext cx="2130176" cy="852070"/>
          </a:xfrm>
          <a:custGeom>
            <a:avLst/>
            <a:gdLst>
              <a:gd name="connsiteX0" fmla="*/ 0 w 2130176"/>
              <a:gd name="connsiteY0" fmla="*/ 0 h 852070"/>
              <a:gd name="connsiteX1" fmla="*/ 2130176 w 2130176"/>
              <a:gd name="connsiteY1" fmla="*/ 0 h 852070"/>
              <a:gd name="connsiteX2" fmla="*/ 2130176 w 2130176"/>
              <a:gd name="connsiteY2" fmla="*/ 852070 h 852070"/>
              <a:gd name="connsiteX3" fmla="*/ 0 w 2130176"/>
              <a:gd name="connsiteY3" fmla="*/ 852070 h 852070"/>
              <a:gd name="connsiteX4" fmla="*/ 0 w 2130176"/>
              <a:gd name="connsiteY4" fmla="*/ 0 h 8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176" h="852070">
                <a:moveTo>
                  <a:pt x="0" y="0"/>
                </a:moveTo>
                <a:lnTo>
                  <a:pt x="2130176" y="0"/>
                </a:lnTo>
                <a:lnTo>
                  <a:pt x="2130176" y="852070"/>
                </a:lnTo>
                <a:lnTo>
                  <a:pt x="0" y="852070"/>
                </a:lnTo>
                <a:lnTo>
                  <a:pt x="0" y="0"/>
                </a:lnTo>
                <a:close/>
              </a:path>
            </a:pathLst>
          </a:custGeom>
          <a:solidFill>
            <a:schemeClr val="accent2"/>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smtClean="0">
                <a:latin typeface="Times New Roman" panose="02020603050405020304" pitchFamily="18" charset="0"/>
                <a:cs typeface="Times New Roman" panose="02020603050405020304" pitchFamily="18" charset="0"/>
              </a:rPr>
              <a:t>Thuật ngữ</a:t>
            </a:r>
            <a:endParaRPr lang="en-US" sz="3100" kern="1200">
              <a:latin typeface="Times New Roman" panose="02020603050405020304" pitchFamily="18" charset="0"/>
              <a:cs typeface="Times New Roman" panose="02020603050405020304" pitchFamily="18" charset="0"/>
            </a:endParaRPr>
          </a:p>
        </p:txBody>
      </p:sp>
      <p:sp>
        <p:nvSpPr>
          <p:cNvPr id="11" name="Freeform 10"/>
          <p:cNvSpPr/>
          <p:nvPr/>
        </p:nvSpPr>
        <p:spPr>
          <a:xfrm>
            <a:off x="6565593" y="2931312"/>
            <a:ext cx="2130176" cy="2118783"/>
          </a:xfrm>
          <a:custGeom>
            <a:avLst/>
            <a:gdLst>
              <a:gd name="connsiteX0" fmla="*/ 0 w 2130176"/>
              <a:gd name="connsiteY0" fmla="*/ 0 h 3573990"/>
              <a:gd name="connsiteX1" fmla="*/ 2130176 w 2130176"/>
              <a:gd name="connsiteY1" fmla="*/ 0 h 3573990"/>
              <a:gd name="connsiteX2" fmla="*/ 2130176 w 2130176"/>
              <a:gd name="connsiteY2" fmla="*/ 3573990 h 3573990"/>
              <a:gd name="connsiteX3" fmla="*/ 0 w 2130176"/>
              <a:gd name="connsiteY3" fmla="*/ 3573990 h 3573990"/>
              <a:gd name="connsiteX4" fmla="*/ 0 w 2130176"/>
              <a:gd name="connsiteY4" fmla="*/ 0 h 357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0176" h="3573990">
                <a:moveTo>
                  <a:pt x="0" y="0"/>
                </a:moveTo>
                <a:lnTo>
                  <a:pt x="2130176" y="0"/>
                </a:lnTo>
                <a:lnTo>
                  <a:pt x="2130176" y="3573990"/>
                </a:lnTo>
                <a:lnTo>
                  <a:pt x="0" y="3573990"/>
                </a:lnTo>
                <a:lnTo>
                  <a:pt x="0" y="0"/>
                </a:lnTo>
                <a:close/>
              </a:path>
            </a:pathLst>
          </a:custGeom>
          <a:solidFill>
            <a:schemeClr val="accent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smtClean="0">
                <a:latin typeface="Times New Roman" panose="02020603050405020304" pitchFamily="18" charset="0"/>
                <a:cs typeface="Times New Roman" panose="02020603050405020304" pitchFamily="18" charset="0"/>
              </a:rPr>
              <a:t>Input</a:t>
            </a:r>
          </a:p>
          <a:p>
            <a:pPr marL="0" lvl="1" algn="l" defTabSz="1377950">
              <a:lnSpc>
                <a:spcPct val="90000"/>
              </a:lnSpc>
              <a:spcBef>
                <a:spcPct val="0"/>
              </a:spcBef>
              <a:spcAft>
                <a:spcPct val="15000"/>
              </a:spcAft>
            </a:pPr>
            <a:endParaRPr lang="en-US" sz="3100" kern="1200">
              <a:latin typeface="Times New Roman" panose="02020603050405020304" pitchFamily="18" charset="0"/>
              <a:cs typeface="Times New Roman" panose="02020603050405020304" pitchFamily="18" charset="0"/>
            </a:endParaRPr>
          </a:p>
          <a:p>
            <a:pPr marL="285750" lvl="1" indent="-285750" algn="l" defTabSz="1377950">
              <a:lnSpc>
                <a:spcPct val="90000"/>
              </a:lnSpc>
              <a:spcBef>
                <a:spcPct val="0"/>
              </a:spcBef>
              <a:spcAft>
                <a:spcPct val="15000"/>
              </a:spcAft>
              <a:buChar char="••"/>
            </a:pPr>
            <a:r>
              <a:rPr lang="en-US" sz="3100" kern="1200" smtClean="0">
                <a:latin typeface="Times New Roman" panose="02020603050405020304" pitchFamily="18" charset="0"/>
                <a:cs typeface="Times New Roman" panose="02020603050405020304" pitchFamily="18" charset="0"/>
              </a:rPr>
              <a:t>Output</a:t>
            </a:r>
            <a:endParaRPr lang="en-US" sz="3100" kern="1200">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2416629" y="3291841"/>
            <a:ext cx="653142"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2416629" y="4297681"/>
            <a:ext cx="653142"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6014938" y="3370218"/>
            <a:ext cx="653142"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6014938" y="4302035"/>
            <a:ext cx="653142"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4" name="Rounded Rectangle 23"/>
          <p:cNvSpPr/>
          <p:nvPr/>
        </p:nvSpPr>
        <p:spPr>
          <a:xfrm>
            <a:off x="2416629" y="5467228"/>
            <a:ext cx="6098721" cy="9938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latin typeface="Times New Roman" panose="02020603050405020304" pitchFamily="18" charset="0"/>
                <a:cs typeface="Times New Roman" panose="02020603050405020304" pitchFamily="18" charset="0"/>
              </a:rPr>
              <a:t>Trong Tin học, để phát biểu một bài toán, ta cần phải trình bày rõ Input và Output của bài toán đó.</a:t>
            </a:r>
            <a:endParaRPr lang="en-US" sz="2400">
              <a:latin typeface="Times New Roman" panose="02020603050405020304" pitchFamily="18" charset="0"/>
              <a:cs typeface="Times New Roman" panose="02020603050405020304" pitchFamily="18" charset="0"/>
            </a:endParaRPr>
          </a:p>
        </p:txBody>
      </p:sp>
      <p:sp>
        <p:nvSpPr>
          <p:cNvPr id="25" name="Curved Right Arrow 24"/>
          <p:cNvSpPr/>
          <p:nvPr/>
        </p:nvSpPr>
        <p:spPr>
          <a:xfrm>
            <a:off x="901336" y="5379398"/>
            <a:ext cx="927464" cy="1025054"/>
          </a:xfrm>
          <a:prstGeom prst="curved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433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6" presetClass="entr" presetSubtype="16"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ircle(in)">
                                      <p:cBhvr>
                                        <p:cTn id="41" dur="2000"/>
                                        <p:tgtEl>
                                          <p:spTgt spid="22"/>
                                        </p:tgtEl>
                                      </p:cBhvr>
                                    </p:animEffect>
                                  </p:childTnLst>
                                </p:cTn>
                              </p:par>
                              <p:par>
                                <p:cTn id="42" presetID="6" presetClass="entr" presetSubtype="16"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2000"/>
                                        <p:tgtEl>
                                          <p:spTgt spid="1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fltVal val="0"/>
                                          </p:val>
                                        </p:tav>
                                        <p:tav tm="100000">
                                          <p:val>
                                            <p:strVal val="#ppt_w"/>
                                          </p:val>
                                        </p:tav>
                                      </p:tavLst>
                                    </p:anim>
                                    <p:anim calcmode="lin" valueType="num">
                                      <p:cBhvr>
                                        <p:cTn id="58" dur="1000" fill="hold"/>
                                        <p:tgtEl>
                                          <p:spTgt spid="25"/>
                                        </p:tgtEl>
                                        <p:attrNameLst>
                                          <p:attrName>ppt_h</p:attrName>
                                        </p:attrNameLst>
                                      </p:cBhvr>
                                      <p:tavLst>
                                        <p:tav tm="0">
                                          <p:val>
                                            <p:fltVal val="0"/>
                                          </p:val>
                                        </p:tav>
                                        <p:tav tm="100000">
                                          <p:val>
                                            <p:strVal val="#ppt_h"/>
                                          </p:val>
                                        </p:tav>
                                      </p:tavLst>
                                    </p:anim>
                                    <p:anim calcmode="lin" valueType="num">
                                      <p:cBhvr>
                                        <p:cTn id="59" dur="1000" fill="hold"/>
                                        <p:tgtEl>
                                          <p:spTgt spid="25"/>
                                        </p:tgtEl>
                                        <p:attrNameLst>
                                          <p:attrName>style.rotation</p:attrName>
                                        </p:attrNameLst>
                                      </p:cBhvr>
                                      <p:tavLst>
                                        <p:tav tm="0">
                                          <p:val>
                                            <p:fltVal val="90"/>
                                          </p:val>
                                        </p:tav>
                                        <p:tav tm="100000">
                                          <p:val>
                                            <p:fltVal val="0"/>
                                          </p:val>
                                        </p:tav>
                                      </p:tavLst>
                                    </p:anim>
                                    <p:animEffect transition="in" filter="fade">
                                      <p:cBhvr>
                                        <p:cTn id="60" dur="10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circle(in)">
                                      <p:cBhvr>
                                        <p:cTn id="6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300445"/>
            <a:ext cx="7886700" cy="1325563"/>
          </a:xfrm>
        </p:spPr>
        <p:txBody>
          <a:bodyPr>
            <a:normAutofit/>
          </a:bodyPr>
          <a:lstStyle/>
          <a:p>
            <a:r>
              <a:rPr lang="en-US" sz="3000" smtClean="0">
                <a:solidFill>
                  <a:schemeClr val="accent6"/>
                </a:solidFill>
                <a:latin typeface="Times New Roman" panose="02020603050405020304" pitchFamily="18" charset="0"/>
                <a:cs typeface="Times New Roman" panose="02020603050405020304" pitchFamily="18" charset="0"/>
              </a:rPr>
              <a:t>C. Ví dụ: </a:t>
            </a:r>
            <a:br>
              <a:rPr lang="en-US" sz="3000" smtClean="0">
                <a:solidFill>
                  <a:schemeClr val="accent6"/>
                </a:solidFill>
                <a:latin typeface="Times New Roman" panose="02020603050405020304" pitchFamily="18" charset="0"/>
                <a:cs typeface="Times New Roman" panose="02020603050405020304" pitchFamily="18" charset="0"/>
              </a:rPr>
            </a:br>
            <a:endParaRPr lang="en-US" sz="3000" i="1">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7210" y="1807390"/>
            <a:ext cx="7886700" cy="1587455"/>
          </a:xfrm>
        </p:spPr>
        <p:txBody>
          <a:bodyPr/>
          <a:lstStyle/>
          <a:p>
            <a:pPr marL="0" indent="0">
              <a:buNone/>
            </a:pPr>
            <a:r>
              <a:rPr lang="en-US" i="1" smtClean="0">
                <a:latin typeface="Times New Roman" panose="02020603050405020304" pitchFamily="18" charset="0"/>
                <a:cs typeface="Times New Roman" panose="02020603050405020304" pitchFamily="18" charset="0"/>
              </a:rPr>
              <a:t>Ví dụ 1:</a:t>
            </a:r>
            <a:r>
              <a:rPr lang="en-US" smtClean="0">
                <a:latin typeface="Times New Roman" panose="02020603050405020304" pitchFamily="18" charset="0"/>
                <a:cs typeface="Times New Roman" panose="02020603050405020304" pitchFamily="18" charset="0"/>
              </a:rPr>
              <a:t> Tìm số lớn nhất trong trong 3 số A, B, C.</a:t>
            </a:r>
          </a:p>
          <a:p>
            <a:r>
              <a:rPr lang="en-US" smtClean="0">
                <a:latin typeface="Times New Roman" panose="02020603050405020304" pitchFamily="18" charset="0"/>
                <a:cs typeface="Times New Roman" panose="02020603050405020304" pitchFamily="18" charset="0"/>
              </a:rPr>
              <a:t>Input: A, B, C.</a:t>
            </a:r>
          </a:p>
          <a:p>
            <a:r>
              <a:rPr lang="en-US" smtClean="0">
                <a:latin typeface="Times New Roman" panose="02020603050405020304" pitchFamily="18" charset="0"/>
                <a:cs typeface="Times New Roman" panose="02020603050405020304" pitchFamily="18" charset="0"/>
              </a:rPr>
              <a:t>Output: A lớn nhất hoặc B lớn nhất hoặc C lớn nhất.</a:t>
            </a:r>
          </a:p>
          <a:p>
            <a:pPr marL="0" indent="0">
              <a:buNone/>
            </a:pPr>
            <a:endParaRPr lang="en-US" smtClean="0"/>
          </a:p>
        </p:txBody>
      </p:sp>
      <p:sp>
        <p:nvSpPr>
          <p:cNvPr id="7" name="Content Placeholder 2"/>
          <p:cNvSpPr txBox="1">
            <a:spLocks/>
          </p:cNvSpPr>
          <p:nvPr/>
        </p:nvSpPr>
        <p:spPr>
          <a:xfrm>
            <a:off x="537210" y="3576227"/>
            <a:ext cx="7886700" cy="1587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a:latin typeface="Times New Roman" panose="02020603050405020304" pitchFamily="18" charset="0"/>
                <a:cs typeface="Times New Roman" panose="02020603050405020304" pitchFamily="18" charset="0"/>
              </a:rPr>
              <a:t>Ví dụ 2</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Cho số nguyên dương A. Hãy kiểm tra xem A là số chẵn hay số lẽ.</a:t>
            </a:r>
          </a:p>
          <a:p>
            <a:r>
              <a:rPr lang="en-US" smtClean="0">
                <a:latin typeface="Times New Roman" panose="02020603050405020304" pitchFamily="18" charset="0"/>
                <a:cs typeface="Times New Roman" panose="02020603050405020304" pitchFamily="18" charset="0"/>
              </a:rPr>
              <a:t>Input: Số nguyên dương A</a:t>
            </a:r>
          </a:p>
          <a:p>
            <a:r>
              <a:rPr lang="en-US" smtClean="0">
                <a:latin typeface="Times New Roman" panose="02020603050405020304" pitchFamily="18" charset="0"/>
                <a:cs typeface="Times New Roman" panose="02020603050405020304" pitchFamily="18" charset="0"/>
              </a:rPr>
              <a:t>Output: A là số chẵn hoặc A là số lẻ</a:t>
            </a:r>
          </a:p>
        </p:txBody>
      </p:sp>
      <p:sp>
        <p:nvSpPr>
          <p:cNvPr id="4" name="Rectangle 3"/>
          <p:cNvSpPr/>
          <p:nvPr/>
        </p:nvSpPr>
        <p:spPr>
          <a:xfrm>
            <a:off x="537210" y="1075294"/>
            <a:ext cx="6425157" cy="523220"/>
          </a:xfrm>
          <a:prstGeom prst="rect">
            <a:avLst/>
          </a:prstGeom>
        </p:spPr>
        <p:txBody>
          <a:bodyPr wrap="none">
            <a:spAutoFit/>
          </a:bodyPr>
          <a:lstStyle/>
          <a:p>
            <a:r>
              <a:rPr lang="en-US" sz="2800" i="1">
                <a:solidFill>
                  <a:schemeClr val="accent1"/>
                </a:solidFill>
                <a:latin typeface="Times New Roman" panose="02020603050405020304" pitchFamily="18" charset="0"/>
                <a:cs typeface="Times New Roman" panose="02020603050405020304" pitchFamily="18" charset="0"/>
              </a:rPr>
              <a:t>Xác định Input và Output của bài toán sau:</a:t>
            </a:r>
            <a:endParaRPr lang="en-US" sz="2800"/>
          </a:p>
        </p:txBody>
      </p:sp>
      <p:pic>
        <p:nvPicPr>
          <p:cNvPr id="2050" name="Picture 2" descr="Hình ảnh Sách Sách Xếp Chồng Minh Họa Sách Hoạt Hình Sách, Sách Clipart,  Sách, Sách Xếp Chồng miễn phí tải tập tin PNG PSDComment và Vecto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969" b="95781" l="10000" r="90313">
                        <a14:foregroundMark x1="60313" y1="63750" x2="79375" y2="54531"/>
                        <a14:foregroundMark x1="46563" y1="77500" x2="76406" y2="70625"/>
                        <a14:foregroundMark x1="56406" y1="91250" x2="83281" y2="82031"/>
                      </a14:backgroundRemoval>
                    </a14:imgEffect>
                  </a14:imgLayer>
                </a14:imgProps>
              </a:ext>
              <a:ext uri="{28A0092B-C50C-407E-A947-70E740481C1C}">
                <a14:useLocalDpi xmlns:a14="http://schemas.microsoft.com/office/drawing/2010/main" val="0"/>
              </a:ext>
            </a:extLst>
          </a:blip>
          <a:srcRect/>
          <a:stretch>
            <a:fillRect/>
          </a:stretch>
        </p:blipFill>
        <p:spPr bwMode="auto">
          <a:xfrm>
            <a:off x="6399621" y="4208006"/>
            <a:ext cx="2274116" cy="227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817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down)">
                                      <p:cBhvr>
                                        <p:cTn id="4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73706" y="2299063"/>
            <a:ext cx="7533565" cy="2508069"/>
          </a:xfrm>
          <a:prstGeom prst="roundRect">
            <a:avLst/>
          </a:prstGeom>
          <a:solidFill>
            <a:srgbClr val="FFFF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Bài toán được cấu tạo bởi hai thành phần cơ bản:</a:t>
            </a:r>
          </a:p>
          <a:p>
            <a:pPr marL="457200" indent="-457200">
              <a:buFont typeface="Arial" panose="020B0604020202020204" pitchFamily="34" charset="0"/>
              <a:buChar char="•"/>
            </a:pPr>
            <a:r>
              <a:rPr lang="en-US" sz="2800" smtClean="0">
                <a:latin typeface="Times New Roman" panose="02020603050405020304" pitchFamily="18" charset="0"/>
                <a:cs typeface="Times New Roman" panose="02020603050405020304" pitchFamily="18" charset="0"/>
              </a:rPr>
              <a:t>Input: Các thông tin có sẵn</a:t>
            </a:r>
          </a:p>
          <a:p>
            <a:pPr marL="457200" indent="-457200">
              <a:buFont typeface="Arial" panose="020B0604020202020204" pitchFamily="34" charset="0"/>
              <a:buChar char="•"/>
            </a:pPr>
            <a:r>
              <a:rPr lang="en-US" sz="2800" smtClean="0">
                <a:latin typeface="Times New Roman" panose="02020603050405020304" pitchFamily="18" charset="0"/>
                <a:cs typeface="Times New Roman" panose="02020603050405020304" pitchFamily="18" charset="0"/>
              </a:rPr>
              <a:t>Output: Các thông tin cần tìm từ Input</a:t>
            </a:r>
            <a:endParaRPr lang="en-US" sz="2800">
              <a:latin typeface="Times New Roman" panose="02020603050405020304" pitchFamily="18" charset="0"/>
              <a:cs typeface="Times New Roman" panose="02020603050405020304" pitchFamily="18" charset="0"/>
            </a:endParaRPr>
          </a:p>
        </p:txBody>
      </p:sp>
      <p:sp>
        <p:nvSpPr>
          <p:cNvPr id="2" name="Rounded Rectangle 1"/>
          <p:cNvSpPr/>
          <p:nvPr/>
        </p:nvSpPr>
        <p:spPr>
          <a:xfrm>
            <a:off x="3298371" y="1776548"/>
            <a:ext cx="2821577" cy="83602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TÓM LẠI </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149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8411" y="1018903"/>
            <a:ext cx="1920240"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Bài toán</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1175657" y="1862202"/>
            <a:ext cx="192024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Input</a:t>
            </a:r>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6035039" y="1862202"/>
            <a:ext cx="192024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Output</a:t>
            </a:r>
            <a:endParaRPr lang="en-US" sz="3200">
              <a:latin typeface="Times New Roman" panose="02020603050405020304" pitchFamily="18" charset="0"/>
              <a:cs typeface="Times New Roman" panose="02020603050405020304" pitchFamily="18" charset="0"/>
            </a:endParaRPr>
          </a:p>
        </p:txBody>
      </p:sp>
      <p:cxnSp>
        <p:nvCxnSpPr>
          <p:cNvPr id="8" name="Straight Arrow Connector 7"/>
          <p:cNvCxnSpPr>
            <a:stCxn id="4" idx="1"/>
            <a:endCxn id="5" idx="0"/>
          </p:cNvCxnSpPr>
          <p:nvPr/>
        </p:nvCxnSpPr>
        <p:spPr>
          <a:xfrm flipH="1">
            <a:off x="2135777" y="1311291"/>
            <a:ext cx="1482634" cy="550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6" idx="0"/>
          </p:cNvCxnSpPr>
          <p:nvPr/>
        </p:nvCxnSpPr>
        <p:spPr>
          <a:xfrm>
            <a:off x="5538651" y="1311291"/>
            <a:ext cx="1456508" cy="550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6" idx="1"/>
          </p:cNvCxnSpPr>
          <p:nvPr/>
        </p:nvCxnSpPr>
        <p:spPr>
          <a:xfrm>
            <a:off x="3095897" y="2154590"/>
            <a:ext cx="2939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18411" y="1652292"/>
            <a:ext cx="2194560" cy="487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smtClean="0">
                <a:solidFill>
                  <a:srgbClr val="FF0000"/>
                </a:solidFill>
                <a:latin typeface="Times New Roman" panose="02020603050405020304" pitchFamily="18" charset="0"/>
                <a:cs typeface="Times New Roman" panose="02020603050405020304" pitchFamily="18" charset="0"/>
              </a:rPr>
              <a:t>Bằng cách nào ?</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4" name="Down Arrow 13"/>
          <p:cNvSpPr/>
          <p:nvPr/>
        </p:nvSpPr>
        <p:spPr>
          <a:xfrm>
            <a:off x="4415245" y="2432228"/>
            <a:ext cx="248195" cy="598355"/>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TextBox 14"/>
          <p:cNvSpPr txBox="1"/>
          <p:nvPr/>
        </p:nvSpPr>
        <p:spPr>
          <a:xfrm>
            <a:off x="3409405" y="3174274"/>
            <a:ext cx="2508069" cy="584775"/>
          </a:xfrm>
          <a:prstGeom prst="rect">
            <a:avLst/>
          </a:prstGeom>
          <a:noFill/>
        </p:spPr>
        <p:txBody>
          <a:bodyPr wrap="square" rtlCol="0">
            <a:spAutoFit/>
          </a:bodyPr>
          <a:lstStyle/>
          <a:p>
            <a:r>
              <a:rPr lang="en-US" sz="3200" smtClean="0">
                <a:solidFill>
                  <a:schemeClr val="accent6"/>
                </a:solidFill>
                <a:latin typeface="Times New Roman" panose="02020603050405020304" pitchFamily="18" charset="0"/>
                <a:cs typeface="Times New Roman" panose="02020603050405020304" pitchFamily="18" charset="0"/>
              </a:rPr>
              <a:t>Giải bài toán</a:t>
            </a:r>
            <a:endParaRPr lang="en-US" sz="3200">
              <a:solidFill>
                <a:schemeClr val="accent6"/>
              </a:solidFill>
              <a:latin typeface="Times New Roman" panose="02020603050405020304" pitchFamily="18" charset="0"/>
              <a:cs typeface="Times New Roman" panose="02020603050405020304" pitchFamily="18" charset="0"/>
            </a:endParaRPr>
          </a:p>
        </p:txBody>
      </p:sp>
      <p:sp>
        <p:nvSpPr>
          <p:cNvPr id="16" name="Down Arrow 15"/>
          <p:cNvSpPr/>
          <p:nvPr/>
        </p:nvSpPr>
        <p:spPr>
          <a:xfrm>
            <a:off x="4404357" y="3884414"/>
            <a:ext cx="248195" cy="598355"/>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7" name="TextBox 16"/>
          <p:cNvSpPr txBox="1"/>
          <p:nvPr/>
        </p:nvSpPr>
        <p:spPr>
          <a:xfrm>
            <a:off x="1841860" y="4778732"/>
            <a:ext cx="5852160" cy="1077218"/>
          </a:xfrm>
          <a:prstGeom prst="rect">
            <a:avLst/>
          </a:prstGeom>
          <a:noFill/>
        </p:spPr>
        <p:txBody>
          <a:bodyPr wrap="square" rtlCol="0">
            <a:spAutoFit/>
          </a:bodyPr>
          <a:lstStyle/>
          <a:p>
            <a:pPr algn="ctr"/>
            <a:r>
              <a:rPr lang="en-US" sz="3200" smtClean="0">
                <a:solidFill>
                  <a:schemeClr val="accent2">
                    <a:lumMod val="50000"/>
                  </a:schemeClr>
                </a:solidFill>
                <a:latin typeface="Times New Roman" panose="02020603050405020304" pitchFamily="18" charset="0"/>
                <a:cs typeface="Times New Roman" panose="02020603050405020304" pitchFamily="18" charset="0"/>
              </a:rPr>
              <a:t>Hướng dẫn các thao tác cho máy tính thực hiện để tìm ra lời giải </a:t>
            </a:r>
            <a:endParaRPr lang="en-US" sz="320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5713590" y="3848201"/>
            <a:ext cx="865919" cy="1593669"/>
            <a:chOff x="5713590" y="3848201"/>
            <a:chExt cx="865919" cy="1593669"/>
          </a:xfrm>
          <a:effectLst>
            <a:outerShdw blurRad="50800" dist="38100" dir="2700000" algn="tl" rotWithShape="0">
              <a:prstClr val="black">
                <a:alpha val="40000"/>
              </a:prstClr>
            </a:outerShdw>
          </a:effectLst>
        </p:grpSpPr>
        <p:sp>
          <p:nvSpPr>
            <p:cNvPr id="19" name="Arc 18"/>
            <p:cNvSpPr/>
            <p:nvPr/>
          </p:nvSpPr>
          <p:spPr>
            <a:xfrm rot="18650072">
              <a:off x="5349715" y="4212076"/>
              <a:ext cx="1593669" cy="865919"/>
            </a:xfrm>
            <a:prstGeom prst="arc">
              <a:avLst>
                <a:gd name="adj1" fmla="val 13366605"/>
                <a:gd name="adj2" fmla="val 2017542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p:cNvCxnSpPr>
              <a:endCxn id="19" idx="2"/>
            </p:cNvCxnSpPr>
            <p:nvPr/>
          </p:nvCxnSpPr>
          <p:spPr>
            <a:xfrm>
              <a:off x="6035039" y="3884414"/>
              <a:ext cx="310363" cy="1139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45402" y="3975095"/>
              <a:ext cx="0" cy="29078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6544491" y="3224435"/>
            <a:ext cx="2246812" cy="9899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Thuật toán</a:t>
            </a:r>
            <a:endParaRPr lang="en-US" sz="2400">
              <a:latin typeface="Times New Roman" panose="02020603050405020304" pitchFamily="18" charset="0"/>
              <a:cs typeface="Times New Roman" panose="02020603050405020304" pitchFamily="18" charset="0"/>
            </a:endParaRPr>
          </a:p>
        </p:txBody>
      </p:sp>
      <p:sp>
        <p:nvSpPr>
          <p:cNvPr id="2" name="TextBox 1"/>
          <p:cNvSpPr txBox="1"/>
          <p:nvPr/>
        </p:nvSpPr>
        <p:spPr>
          <a:xfrm>
            <a:off x="613954" y="565953"/>
            <a:ext cx="2795451" cy="523220"/>
          </a:xfrm>
          <a:prstGeom prst="rect">
            <a:avLst/>
          </a:prstGeom>
          <a:noFill/>
        </p:spPr>
        <p:txBody>
          <a:bodyPr wrap="square" rtlCol="0">
            <a:spAutoFit/>
          </a:bodyPr>
          <a:lstStyle/>
          <a:p>
            <a:r>
              <a:rPr lang="en-US" sz="2800" i="1" smtClean="0">
                <a:solidFill>
                  <a:schemeClr val="accent1"/>
                </a:solidFill>
                <a:latin typeface="Times New Roman" panose="02020603050405020304" pitchFamily="18" charset="0"/>
                <a:cs typeface="Times New Roman" panose="02020603050405020304" pitchFamily="18" charset="0"/>
              </a:rPr>
              <a:t>Đặt vấn đề: </a:t>
            </a:r>
            <a:endParaRPr lang="en-US" sz="2800" i="1">
              <a:solidFill>
                <a:schemeClr val="accent1"/>
              </a:solidFill>
              <a:latin typeface="Times New Roman" panose="02020603050405020304" pitchFamily="18" charset="0"/>
              <a:cs typeface="Times New Roman" panose="02020603050405020304" pitchFamily="18" charset="0"/>
            </a:endParaRPr>
          </a:p>
        </p:txBody>
      </p:sp>
      <p:sp>
        <p:nvSpPr>
          <p:cNvPr id="20" name="Oval 19"/>
          <p:cNvSpPr/>
          <p:nvPr/>
        </p:nvSpPr>
        <p:spPr>
          <a:xfrm>
            <a:off x="4599080" y="4778732"/>
            <a:ext cx="1435960" cy="538609"/>
          </a:xfrm>
          <a:prstGeom prst="ellipse">
            <a:avLst/>
          </a:prstGeom>
          <a:noFill/>
          <a:ln w="3810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15855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6"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circle(in)">
                                      <p:cBhvr>
                                        <p:cTn id="55" dur="2000"/>
                                        <p:tgtEl>
                                          <p:spTgt spid="20"/>
                                        </p:tgtEl>
                                      </p:cBhvr>
                                    </p:animEffect>
                                  </p:childTnLst>
                                </p:cTn>
                              </p:par>
                              <p:par>
                                <p:cTn id="56" presetID="6" presetClass="entr" presetSubtype="16"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ircle(in)">
                                      <p:cBhvr>
                                        <p:cTn id="58" dur="2000"/>
                                        <p:tgtEl>
                                          <p:spTgt spid="25"/>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ircle(in)">
                                      <p:cBhvr>
                                        <p:cTn id="6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animBg="1"/>
      <p:bldP spid="15" grpId="0"/>
      <p:bldP spid="16" grpId="0" animBg="1"/>
      <p:bldP spid="17" grpId="0"/>
      <p:bldP spid="26" grpId="0" animBg="1"/>
      <p:bldP spid="2"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5937"/>
            <a:ext cx="7886700" cy="1325563"/>
          </a:xfrm>
        </p:spPr>
        <p:txBody>
          <a:bodyPr>
            <a:normAutofit/>
          </a:bodyPr>
          <a:lstStyle/>
          <a:p>
            <a:r>
              <a:rPr lang="en-US" sz="4000" smtClean="0">
                <a:solidFill>
                  <a:schemeClr val="accent6"/>
                </a:solidFill>
                <a:latin typeface="Times New Roman" panose="02020603050405020304" pitchFamily="18" charset="0"/>
                <a:cs typeface="Times New Roman" panose="02020603050405020304" pitchFamily="18" charset="0"/>
              </a:rPr>
              <a:t>2. Thuật toán</a:t>
            </a:r>
            <a:endParaRPr lang="en-US" sz="4000">
              <a:solidFill>
                <a:schemeClr val="accent6"/>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240971" y="1398301"/>
            <a:ext cx="6779622" cy="1816224"/>
            <a:chOff x="1240971" y="1398301"/>
            <a:chExt cx="6779622" cy="1816224"/>
          </a:xfrm>
        </p:grpSpPr>
        <p:sp>
          <p:nvSpPr>
            <p:cNvPr id="4" name="TextBox 3"/>
            <p:cNvSpPr txBox="1"/>
            <p:nvPr/>
          </p:nvSpPr>
          <p:spPr>
            <a:xfrm>
              <a:off x="3683725" y="1398301"/>
              <a:ext cx="1920240" cy="5847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Bài toán</a:t>
              </a:r>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1240971" y="2241600"/>
              <a:ext cx="192024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Input</a:t>
              </a:r>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6100353" y="2241600"/>
              <a:ext cx="192024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Output</a:t>
              </a:r>
              <a:endParaRPr lang="en-US" sz="3200">
                <a:latin typeface="Times New Roman" panose="02020603050405020304" pitchFamily="18" charset="0"/>
                <a:cs typeface="Times New Roman" panose="02020603050405020304" pitchFamily="18" charset="0"/>
              </a:endParaRPr>
            </a:p>
          </p:txBody>
        </p:sp>
        <p:cxnSp>
          <p:nvCxnSpPr>
            <p:cNvPr id="7" name="Straight Arrow Connector 6"/>
            <p:cNvCxnSpPr>
              <a:stCxn id="4" idx="1"/>
              <a:endCxn id="5" idx="0"/>
            </p:cNvCxnSpPr>
            <p:nvPr/>
          </p:nvCxnSpPr>
          <p:spPr>
            <a:xfrm flipH="1">
              <a:off x="2201091" y="1690689"/>
              <a:ext cx="1482634" cy="550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3"/>
              <a:endCxn id="6" idx="0"/>
            </p:cNvCxnSpPr>
            <p:nvPr/>
          </p:nvCxnSpPr>
          <p:spPr>
            <a:xfrm>
              <a:off x="5603965" y="1690689"/>
              <a:ext cx="1456508" cy="550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a:off x="3161211" y="2533988"/>
              <a:ext cx="2939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42408" y="2726977"/>
              <a:ext cx="3246119" cy="487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solidFill>
                    <a:schemeClr val="accent2"/>
                  </a:solidFill>
                  <a:latin typeface="Times New Roman" panose="02020603050405020304" pitchFamily="18" charset="0"/>
                  <a:cs typeface="Times New Roman" panose="02020603050405020304" pitchFamily="18" charset="0"/>
                </a:rPr>
                <a:t>Thao tác 1 </a:t>
              </a:r>
              <a:r>
                <a:rPr lang="en-US" smtClean="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 Thao tác 2  …  Thao tác n</a:t>
              </a:r>
              <a:endParaRPr lang="en-US">
                <a:solidFill>
                  <a:schemeClr val="accent2"/>
                </a:solidFill>
                <a:latin typeface="Times New Roman" panose="02020603050405020304" pitchFamily="18" charset="0"/>
                <a:cs typeface="Times New Roman" panose="02020603050405020304" pitchFamily="18" charset="0"/>
              </a:endParaRPr>
            </a:p>
          </p:txBody>
        </p:sp>
      </p:grpSp>
      <p:sp>
        <p:nvSpPr>
          <p:cNvPr id="11" name="Rounded Rectangle 10"/>
          <p:cNvSpPr/>
          <p:nvPr/>
        </p:nvSpPr>
        <p:spPr>
          <a:xfrm>
            <a:off x="1240971" y="4036422"/>
            <a:ext cx="7015925" cy="19071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smtClean="0">
                <a:latin typeface="Times New Roman" panose="02020603050405020304" pitchFamily="18" charset="0"/>
                <a:cs typeface="Times New Roman" panose="02020603050405020304" pitchFamily="18" charset="0"/>
              </a:rPr>
              <a:t>Thuật toán là một dãy hữu hạn các thao tác được sắp xếp theo một trình tự xác định sao cho khi thực hiện dãy thao tác ấy, từ Input của bài toán, ta nhận được Output cần tìm.</a:t>
            </a:r>
            <a:endParaRPr lang="en-US" sz="280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3814353" y="4556012"/>
            <a:ext cx="357922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38421" y="4962129"/>
            <a:ext cx="4183381"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424203" y="5377910"/>
            <a:ext cx="1272540" cy="43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413948" y="5798987"/>
            <a:ext cx="4669970" cy="30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288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edg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edg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edge">
                                      <p:cBhvr>
                                        <p:cTn id="32" dur="2000"/>
                                        <p:tgtEl>
                                          <p:spTgt spid="16"/>
                                        </p:tgtEl>
                                      </p:cBhvr>
                                    </p:animEffect>
                                  </p:childTnLst>
                                </p:cTn>
                              </p:par>
                              <p:par>
                                <p:cTn id="33" presetID="2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edge">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988</Words>
  <Application>Microsoft Office PowerPoint</Application>
  <PresentationFormat>On-screen Show (4:3)</PresentationFormat>
  <Paragraphs>159</Paragraphs>
  <Slides>20</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20</vt:i4>
      </vt:variant>
    </vt:vector>
  </HeadingPairs>
  <TitlesOfParts>
    <vt:vector size="32" baseType="lpstr">
      <vt:lpstr>Arial</vt:lpstr>
      <vt:lpstr>Calibri</vt:lpstr>
      <vt:lpstr>Calibri Light</vt:lpstr>
      <vt:lpstr>Times New Roman</vt:lpstr>
      <vt:lpstr>Wingdings</vt:lpstr>
      <vt:lpstr>Office Theme</vt:lpstr>
      <vt:lpstr>1_Office Theme</vt:lpstr>
      <vt:lpstr>2_Office Theme</vt:lpstr>
      <vt:lpstr>3_Office Theme</vt:lpstr>
      <vt:lpstr>4_Office Theme</vt:lpstr>
      <vt:lpstr>5_Office Theme</vt:lpstr>
      <vt:lpstr>6_Office Theme</vt:lpstr>
      <vt:lpstr>PowerPoint Presentation</vt:lpstr>
      <vt:lpstr>Nội dung chính</vt:lpstr>
      <vt:lpstr>1. Bài toán </vt:lpstr>
      <vt:lpstr>Khái niệm bài toán trong Tin học</vt:lpstr>
      <vt:lpstr>b) Thành phần  </vt:lpstr>
      <vt:lpstr>C. Ví dụ:  </vt:lpstr>
      <vt:lpstr>PowerPoint Presentation</vt:lpstr>
      <vt:lpstr>PowerPoint Presentation</vt:lpstr>
      <vt:lpstr>2. Thuật toán</vt:lpstr>
      <vt:lpstr>Mô tả các thao tác trong thuật toán</vt:lpstr>
      <vt:lpstr>Sơ đồ khối</vt:lpstr>
      <vt:lpstr> Ví dụ: Cho số nguyên dương A(A≠0). Hãy kiểm tra xem A là số chẵn hay số lẽ. </vt:lpstr>
      <vt:lpstr>Tính chất của thuật toán</vt:lpstr>
      <vt:lpstr>Bài tập </vt:lpstr>
      <vt:lpstr>3. Một số ví dụ đơn giản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57</cp:revision>
  <dcterms:created xsi:type="dcterms:W3CDTF">2021-08-19T07:27:27Z</dcterms:created>
  <dcterms:modified xsi:type="dcterms:W3CDTF">2021-09-20T04:36:50Z</dcterms:modified>
</cp:coreProperties>
</file>